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</p:sldIdLst>
  <p:sldSz cx="12192000" cy="6858000"/>
  <p:notesSz cx="6858000" cy="9144000"/>
  <p:embeddedFontLst>
    <p:embeddedFont>
      <p:font typeface="Manrope" pitchFamily="2" charset="0"/>
      <p:bold r:id="rId5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1VCKEsJ2G4KTQioyiOPxXw==" hashData="GFQXHf+I/s8VWdNAFuT/ebE0/U9qsNDfWzoXIQ3i/1YQQt81+uYtlF2lehdEjtf4KVXYeIcmTEe37xZdBFxwew==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Источник: D:\PACTIQO\Projects\ChatGPT\Стреляем)\tmp\akimat-premium-20261012\frames\01-crm-overview.png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Источник: D:\PACTIQO\Projects\ChatGPT\Стреляем)\tmp\akimat-20261012\frames\01-city.png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Источник: D:\PACTIQO\Projects\ChatGPT\Стреляем)\tmp\akimat-20261012\frames\04-place.png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Обновление 12.10.2026. Реальные экраны локальной платформы. Учебные данные. Официальный WhatsApp webhook не подключён. Полевой помощник использует правила распознавания этапов, не генеративную модель. Источник снимка: D:\PACTIQO\Projects\ChatGPT\Стреляем)\tmp\akimat-update-20261012\frames\curator-crop.png.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Источник: D:\PACTIQO\Projects\ChatGPT\Стреляем)\tmp\akimat-premium-20261012\frames\02-organizations.png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Источник: D:\PACTIQO\Projects\ChatGPT\Стреляем)\tmp\akimat-premium-20261012\frames\08-service.png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Источник: D:\PACTIQO\Projects\ChatGPT\Стреляем)\tmp\akimat-premium-20261012\frames\05-workorders.png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Источник: D:\PACTIQO\Projects\ChatGPT\Стреляем)\tmp\akimat-premium-20261012\frames\06-case-journal.png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Источник: D:\PACTIQO\Projects\ChatGPT\Стреляем)\tmp\akimat-premium-20261012\frames\04-residents.png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Источник: D:\PACTIQO\Projects\ChatGPT\Стреляем)\tmp\akimat-20261012\frames\15-notifications.png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Обновление 12.10.2026. Реальные экраны локальной платформы. Учебные данные. Официальный WhatsApp webhook не подключён. Полевой помощник использует правила распознавания этапов, не генеративную модель.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Обновление 12.10.2026. Реальные экраны локальной платформы. Учебные данные. Официальный WhatsApp webhook не подключён. Полевой помощник использует правила распознавания этапов, не генеративную модель. Источник снимка: D:\PACTIQO\Projects\ChatGPT\Стреляем)\tmp\akimat-update-20261012\frames\staff-form-crop.png.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WhatsApp — учебный иллюстративный макет. Фото синтетическое.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Источник: D:\PACTIQO\Projects\ChatGPT\Стреляем)\tmp\akimat-road-20261012\frames\01-intake.png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 снимка: D:\PACTIQO\Projects\ChatGPT\Стреляем)\tmp\akimat-road-20261012\frames\01-intake.png. Увеличенная рабочая область без изменения интерфейса.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 снимка: D:\PACTIQO\Projects\ChatGPT\Стреляем)\tmp\akimat-road-20261012\frames\02-location.png. Увеличенная рабочая область без изменения интерфейса.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Источник: D:\PACTIQO\Projects\ChatGPT\Стреляем)\tmp\akimat-road-20261012\frames\03-city.png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 снимка: D:\PACTIQO\Projects\ChatGPT\Стреляем)\tmp\akimat-road-20261012\frames\04-map-case.png. Увеличенная рабочая область без изменения интерфейса.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 снимка: D:\PACTIQO\Projects\ChatGPT\Стреляем)\tmp\akimat-road-20261012\frames\23-tree.png. Увеличенная рабочая область без изменения интерфейса.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 снимка: D:\PACTIQO\Projects\ChatGPT\Стреляем)\tmp\akimat-road-20261012\frames\05-route.png. Увеличенная рабочая область без изменения интерфейса.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 снимка: D:\PACTIQO\Projects\ChatGPT\Стреляем)\tmp\akimat-road-20261012\frames\07-accept.png. Увеличенная рабочая область без изменения интерфейса.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 снимка: D:\PACTIQO\Projects\ChatGPT\Стреляем)\tmp\akimat-road-20261012\frames\08-plan.png. Увеличенная рабочая область без изменения интерфейса.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Источник: D:\PACTIQO\Projects\ChatGPT\Стреляем)\tmp\akimat-road-20261012\frames\09-worker.png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 снимка: D:\PACTIQO\Projects\ChatGPT\Стреляем)\tmp\akimat-road-20261012\frames\10-depart.png. Увеличенная рабочая область без изменения интерфейса.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 снимка: D:\PACTIQO\Projects\ChatGPT\Стреляем)\tmp\akimat-road-20261012\frames\11-arrive.png. Увеличенная рабочая область без изменения интерфейса.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 снимка: D:\PACTIQO\Projects\ChatGPT\Стреляем)\tmp\akimat-road-20261012\frames\12-inspect.png. Увеличенная рабочая область без изменения интерфейса.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Обновление 12.10.2026. Реальные экраны локальной платформы. Учебные данные. Официальный WhatsApp webhook не подключён. Полевой помощник использует правила распознавания этапов, не генеративную модель. Источник снимка: D:\PACTIQO\Projects\ChatGPT\Стреляем)\tmp\akimat-update-20261012\frames\field-assistant-crop.png.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Обновление 12.10.2026. Реальные экраны локальной платформы. Учебные данные. Официальный WhatsApp webhook не подключён. Полевой помощник использует правила распознавания этапов, не генеративную модель.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 снимка: D:\PACTIQO\Projects\ChatGPT\Стреляем)\tmp\akimat-road-20261012\frames\13-repair.png. Увеличенная рабочая область без изменения интерфейса.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 снимка: D:\PACTIQO\Projects\ChatGPT\Стреляем)\tmp\akimat-road-20261012\frames\14-restore.png. Увеличенная рабочая область без изменения интерфейса.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 снимка: D:\PACTIQO\Projects\ChatGPT\Стреляем)\tmp\akimat-road-20261012\frames\17-submit.png. Увеличенная рабочая область без изменения интерфейса.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 снимка: D:\PACTIQO\Projects\ChatGPT\Стреляем)\tmp\akimat-road-20261012\frames\18-review.png. Увеличенная рабочая область без изменения интерфейса.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 снимка: D:\PACTIQO\Projects\ChatGPT\Стреляем)\tmp\akimat-road-20261012\frames\19-close.png. Увеличенная рабочая область без изменения интерфейса.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 снимка: D:\PACTIQO\Projects\ChatGPT\Стреляем)\tmp\akimat-road-20261012\frames\22-messages.png. Увеличенная рабочая область без изменения интерфейса.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 снимка: D:\PACTIQO\Projects\ChatGPT\Стреляем)\tmp\akimat-road-20261012\frames\20-resident.png. Увеличенная рабочая область без изменения интерфейса.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 снимка: D:\PACTIQO\Projects\ChatGPT\Стреляем)\tmp\akimat-road-20261012\frames\21-history.png. Увеличенная рабочая область без изменения интерфейса.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 снимка: D:\PACTIQO\Projects\ChatGPT\Стреляем)\tmp\akimat-20261012\action-fix\frames\41-transfer.png. Увеличенная рабочая область без изменения интерфейса.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 снимка: D:\PACTIQO\Projects\ChatGPT\Стреляем)\tmp\akimat-20261012\action-fix\frames\25-extension-approve.png. Увеличенная рабочая область без изменения интерфейса.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 снимка: D:\PACTIQO\Projects\ChatGPT\Стреляем)\tmp\akimat-20261012\action-fix\frames\28-return-button.png. Увеличенная рабочая область без изменения интерфейса.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 снимка: D:\PACTIQO\Projects\ChatGPT\Стреляем)\tmp\akimat-premium-20261012\frames\10-control.png. Увеличенная рабочая область без изменения интерфейса.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Источник: D:\PACTIQO\Projects\ChatGPT\Стреляем)\tmp\akimat-premium-20261012\frames\09-service-report.png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 Источник: D:\PACTIQO\Projects\ChatGPT\Стреляем)\tmp\akimat-20261012\frames\18-leadership.png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ЕКЦ109+. Реальные экраны локальной платформы, 12.10.2026. Данные учебные. WhatsApp показан как иллюстрация подключаемого канала, доставка не заявляется. Каталог организаций не означает подключение всех организаций.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7432902C-CC4A-46C0-8C3B-EA33D3FFB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83486B0F-A0AC-47A7-9B32-70187D70FF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3E07C21C-6228-40A8-8CAB-1C7CD11F1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9C606CFF-6DFC-412E-A310-3C086834B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84E7AB2E-7C69-4D58-9881-E1DB8D1E8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C55369DE-713A-4E29-9BB9-312F4B073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B0778D29-606B-4381-8D82-4C21214E1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5240C764-3422-4990-8456-DB854BF35B0A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112DDE0B-4515-4099-A11C-395D8C04D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9C06A5EA-D517-4BD4-8F10-6B77B926B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3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087EF55-1552-4B66-BCDF-8722882C4865}"/>
              </a:ext>
            </a:extLst>
          </p:cNvPr>
          <p:cNvSpPr>
            <a:spLocks noGrp="1"/>
          </p:cNvSpPr>
          <p:nvPr/>
        </p:nvSpPr>
        <p:spPr>
          <a:xfrm>
            <a:off x="457200" y="5248275"/>
            <a:ext cx="11277600" cy="19050"/>
          </a:xfrm>
          <a:prstGeom prst="rect">
            <a:avLst/>
          </a:prstGeom>
          <a:solidFill>
            <a:srgbClr val="28505B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9346895-1E58-4284-9796-AC8544E651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353175" y="1674614"/>
            <a:ext cx="5381625" cy="2556272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75A10A88-9670-4737-A030-52A3956841F6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PACTIQO / ЕКЦ109+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8C29ED4D-D94D-423A-B84B-50AD993D1084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</a:lstStyle>
          <a:p>
            <a:endParaRPr/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12D3F66C-0120-448A-877A-1285C79145E5}"/>
              </a:ext>
            </a:extLst>
          </p:cNvPr>
          <p:cNvSpPr>
            <a:spLocks noGrp="1"/>
          </p:cNvSpPr>
          <p:nvPr/>
        </p:nvSpPr>
        <p:spPr>
          <a:xfrm>
            <a:off x="457200" y="1104900"/>
            <a:ext cx="5667375" cy="2038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6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6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6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Город видит.</a:t>
            </a:r>
          </a:p>
          <a:p>
            <a:pPr>
              <a:defRPr sz="36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6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Службы действуют.</a:t>
            </a:r>
          </a:p>
          <a:p>
            <a:pPr>
              <a:defRPr sz="36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6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Житель знает.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6F541ADE-D7B7-4598-A9E3-F0AAB99E121C}"/>
              </a:ext>
            </a:extLst>
          </p:cNvPr>
          <p:cNvSpPr>
            <a:spLocks noGrp="1"/>
          </p:cNvSpPr>
          <p:nvPr/>
        </p:nvSpPr>
        <p:spPr>
          <a:xfrm>
            <a:off x="457200" y="3571875"/>
            <a:ext cx="5495925" cy="981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2025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Единая CRM акимата — от первого</a:t>
            </a:r>
          </a:p>
          <a:p>
            <a:pPr>
              <a:defRPr sz="202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2025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сообщения до проверенного результата.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4D985FBA-5DA2-47B8-96CE-4CFC6057DC80}"/>
              </a:ext>
            </a:extLst>
          </p:cNvPr>
          <p:cNvSpPr>
            <a:spLocks noGrp="1"/>
          </p:cNvSpPr>
          <p:nvPr/>
        </p:nvSpPr>
        <p:spPr>
          <a:xfrm>
            <a:off x="457200" y="5486400"/>
            <a:ext cx="40005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2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2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Цифровой акимат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63EB8D73-0034-4FB2-AEF4-065983FF6404}"/>
              </a:ext>
            </a:extLst>
          </p:cNvPr>
          <p:cNvSpPr>
            <a:spLocks noGrp="1"/>
          </p:cNvSpPr>
          <p:nvPr/>
        </p:nvSpPr>
        <p:spPr>
          <a:xfrm>
            <a:off x="4838700" y="5524500"/>
            <a:ext cx="685800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Карта города  /  Ответственные  /  Доказательства исполнения</a:t>
            </a:r>
          </a:p>
        </p:txBody>
      </p:sp>
      <p:sp>
        <p:nvSpPr>
          <p:cNvPr id="9" name="footer">
            <a:extLst>
              <a:ext uri="{FF2B5EF4-FFF2-40B4-BE49-F238E27FC236}">
                <a16:creationId xmlns:a16="http://schemas.microsoft.com/office/drawing/2014/main" id="{7B6D36A8-33FB-441B-B284-A140E0E02313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91ADB6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0" name="page">
            <a:extLst>
              <a:ext uri="{FF2B5EF4-FFF2-40B4-BE49-F238E27FC236}">
                <a16:creationId xmlns:a16="http://schemas.microsoft.com/office/drawing/2014/main" id="{8EC79B6B-D2AE-4E2D-9A5F-EA7EEADA76F0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91ADB6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662415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F62B603-E900-428B-A734-76A1C485E395}"/>
              </a:ext>
            </a:extLst>
          </p:cNvPr>
          <p:cNvSpPr>
            <a:spLocks noGrp="1"/>
          </p:cNvSpPr>
          <p:nvPr/>
        </p:nvSpPr>
        <p:spPr>
          <a:xfrm>
            <a:off x="457200" y="2133600"/>
            <a:ext cx="11277600" cy="9525"/>
          </a:xfrm>
          <a:prstGeom prst="rect">
            <a:avLst/>
          </a:prstGeom>
          <a:solidFill>
            <a:srgbClr val="D5E2E2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4B51E78-8C8B-4C13-91C4-EA9B6A685B8F}"/>
              </a:ext>
            </a:extLst>
          </p:cNvPr>
          <p:cNvSpPr>
            <a:spLocks noGrp="1"/>
          </p:cNvSpPr>
          <p:nvPr/>
        </p:nvSpPr>
        <p:spPr>
          <a:xfrm>
            <a:off x="457200" y="3086100"/>
            <a:ext cx="11277600" cy="9525"/>
          </a:xfrm>
          <a:prstGeom prst="rect">
            <a:avLst/>
          </a:prstGeom>
          <a:solidFill>
            <a:srgbClr val="D5E2E2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F7E6BAF-647A-430F-9089-DE1B20CB8D20}"/>
              </a:ext>
            </a:extLst>
          </p:cNvPr>
          <p:cNvSpPr>
            <a:spLocks noGrp="1"/>
          </p:cNvSpPr>
          <p:nvPr/>
        </p:nvSpPr>
        <p:spPr>
          <a:xfrm>
            <a:off x="457200" y="4038600"/>
            <a:ext cx="11277600" cy="9525"/>
          </a:xfrm>
          <a:prstGeom prst="rect">
            <a:avLst/>
          </a:prstGeom>
          <a:solidFill>
            <a:srgbClr val="D5E2E2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3C3DFF9-CE30-4004-A604-C63783199F4A}"/>
              </a:ext>
            </a:extLst>
          </p:cNvPr>
          <p:cNvSpPr>
            <a:spLocks noGrp="1"/>
          </p:cNvSpPr>
          <p:nvPr/>
        </p:nvSpPr>
        <p:spPr>
          <a:xfrm>
            <a:off x="457200" y="4991100"/>
            <a:ext cx="11277600" cy="9525"/>
          </a:xfrm>
          <a:prstGeom prst="rect">
            <a:avLst/>
          </a:prstGeom>
          <a:solidFill>
            <a:srgbClr val="D5E2E2"/>
          </a:solidFill>
          <a:ln w="0">
            <a:noFill/>
          </a:ln>
        </p:spPr>
      </p:sp>
      <p:sp>
        <p:nvSpPr>
          <p:cNvPr id="5" name="phase">
            <a:extLst>
              <a:ext uri="{FF2B5EF4-FFF2-40B4-BE49-F238E27FC236}">
                <a16:creationId xmlns:a16="http://schemas.microsoft.com/office/drawing/2014/main" id="{D1E64982-5271-4478-8D33-3751ECCA53F7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ПЛАТФОРМА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290D86D8-6E4F-40B8-AFF5-567DA729A99B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Управлять обращением до результата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31479EA4-6A65-47D3-B2E7-B486142E61A7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В основе платформы — общее дело, понятная ответственность и проверяемое исполнение.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096F6CC4-5961-46F8-B4B8-FCC505A48FAC}"/>
              </a:ext>
            </a:extLst>
          </p:cNvPr>
          <p:cNvSpPr>
            <a:spLocks noGrp="1"/>
          </p:cNvSpPr>
          <p:nvPr/>
        </p:nvSpPr>
        <p:spPr>
          <a:xfrm>
            <a:off x="457200" y="2314575"/>
            <a:ext cx="357187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Видеть всю картину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A7FCFA7A-E37B-47AA-9BEC-C3B45B0E8FC4}"/>
              </a:ext>
            </a:extLst>
          </p:cNvPr>
          <p:cNvSpPr>
            <a:spLocks noGrp="1"/>
          </p:cNvSpPr>
          <p:nvPr/>
        </p:nvSpPr>
        <p:spPr>
          <a:xfrm>
            <a:off x="4352925" y="2314575"/>
            <a:ext cx="7143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Город, службы и обращения связаны на карте и в CRM.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9FF89D07-0F68-442C-A177-6A0F9E5FE69F}"/>
              </a:ext>
            </a:extLst>
          </p:cNvPr>
          <p:cNvSpPr>
            <a:spLocks noGrp="1"/>
          </p:cNvSpPr>
          <p:nvPr/>
        </p:nvSpPr>
        <p:spPr>
          <a:xfrm>
            <a:off x="457200" y="3267075"/>
            <a:ext cx="357187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Знать, кто действует</a:t>
            </a:r>
          </a:p>
        </p:txBody>
      </p:sp>
      <p:sp>
        <p:nvSpPr>
          <p:cNvPr id="11" name="body">
            <a:extLst>
              <a:ext uri="{FF2B5EF4-FFF2-40B4-BE49-F238E27FC236}">
                <a16:creationId xmlns:a16="http://schemas.microsoft.com/office/drawing/2014/main" id="{750EC4CD-BFCA-4337-8162-7A015C4D3C28}"/>
              </a:ext>
            </a:extLst>
          </p:cNvPr>
          <p:cNvSpPr>
            <a:spLocks noGrp="1"/>
          </p:cNvSpPr>
          <p:nvPr/>
        </p:nvSpPr>
        <p:spPr>
          <a:xfrm>
            <a:off x="4352925" y="3267075"/>
            <a:ext cx="7143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У каждого этапа есть роль, ответственная организация и следующий шаг.</a:t>
            </a:r>
          </a:p>
        </p:txBody>
      </p:sp>
      <p:sp>
        <p:nvSpPr>
          <p:cNvPr id="12" name="body">
            <a:extLst>
              <a:ext uri="{FF2B5EF4-FFF2-40B4-BE49-F238E27FC236}">
                <a16:creationId xmlns:a16="http://schemas.microsoft.com/office/drawing/2014/main" id="{A00B0B03-F7C2-4E06-BF7A-7526012A42DD}"/>
              </a:ext>
            </a:extLst>
          </p:cNvPr>
          <p:cNvSpPr>
            <a:spLocks noGrp="1"/>
          </p:cNvSpPr>
          <p:nvPr/>
        </p:nvSpPr>
        <p:spPr>
          <a:xfrm>
            <a:off x="457200" y="4219575"/>
            <a:ext cx="357187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Проверять исполнение</a:t>
            </a:r>
          </a:p>
        </p:txBody>
      </p:sp>
      <p:sp>
        <p:nvSpPr>
          <p:cNvPr id="13" name="body">
            <a:extLst>
              <a:ext uri="{FF2B5EF4-FFF2-40B4-BE49-F238E27FC236}">
                <a16:creationId xmlns:a16="http://schemas.microsoft.com/office/drawing/2014/main" id="{C8678260-BF48-4E50-BF1F-234B6C59BD26}"/>
              </a:ext>
            </a:extLst>
          </p:cNvPr>
          <p:cNvSpPr>
            <a:spLocks noGrp="1"/>
          </p:cNvSpPr>
          <p:nvPr/>
        </p:nvSpPr>
        <p:spPr>
          <a:xfrm>
            <a:off x="4352925" y="4219575"/>
            <a:ext cx="7143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Наряд, ход работ, фотографии и решение контролёра остаются в деле.</a:t>
            </a:r>
          </a:p>
        </p:txBody>
      </p:sp>
      <p:sp>
        <p:nvSpPr>
          <p:cNvPr id="14" name="body">
            <a:extLst>
              <a:ext uri="{FF2B5EF4-FFF2-40B4-BE49-F238E27FC236}">
                <a16:creationId xmlns:a16="http://schemas.microsoft.com/office/drawing/2014/main" id="{2D29F1C4-DAB1-41A4-A6DA-AA447471B1B2}"/>
              </a:ext>
            </a:extLst>
          </p:cNvPr>
          <p:cNvSpPr>
            <a:spLocks noGrp="1"/>
          </p:cNvSpPr>
          <p:nvPr/>
        </p:nvSpPr>
        <p:spPr>
          <a:xfrm>
            <a:off x="457200" y="5172075"/>
            <a:ext cx="357187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Вернуть ответ жителю</a:t>
            </a:r>
          </a:p>
        </p:txBody>
      </p:sp>
      <p:sp>
        <p:nvSpPr>
          <p:cNvPr id="15" name="body">
            <a:extLst>
              <a:ext uri="{FF2B5EF4-FFF2-40B4-BE49-F238E27FC236}">
                <a16:creationId xmlns:a16="http://schemas.microsoft.com/office/drawing/2014/main" id="{2D908969-8E2C-4483-A826-52F8DD789255}"/>
              </a:ext>
            </a:extLst>
          </p:cNvPr>
          <p:cNvSpPr>
            <a:spLocks noGrp="1"/>
          </p:cNvSpPr>
          <p:nvPr/>
        </p:nvSpPr>
        <p:spPr>
          <a:xfrm>
            <a:off x="4352925" y="5172075"/>
            <a:ext cx="7143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История сообщения связана с результатом и обратной связью.</a:t>
            </a:r>
          </a:p>
        </p:txBody>
      </p:sp>
      <p:sp>
        <p:nvSpPr>
          <p:cNvPr id="16" name="footer">
            <a:extLst>
              <a:ext uri="{FF2B5EF4-FFF2-40B4-BE49-F238E27FC236}">
                <a16:creationId xmlns:a16="http://schemas.microsoft.com/office/drawing/2014/main" id="{1DB3FB25-412D-4A7F-804F-3646B8DEC60E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7" name="page">
            <a:extLst>
              <a:ext uri="{FF2B5EF4-FFF2-40B4-BE49-F238E27FC236}">
                <a16:creationId xmlns:a16="http://schemas.microsoft.com/office/drawing/2014/main" id="{6637F02A-7621-4814-B10E-0470FC964E59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663375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42EBD5E-3B55-42D4-9F46-084D5FD597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64751" y="2009775"/>
            <a:ext cx="8662497" cy="4114800"/>
          </a:xfrm>
          <a:prstGeom prst="rect">
            <a:avLst/>
          </a:prstGeom>
        </p:spPr>
      </p:pic>
      <p:sp>
        <p:nvSpPr>
          <p:cNvPr id="2" name="phase">
            <a:extLst>
              <a:ext uri="{FF2B5EF4-FFF2-40B4-BE49-F238E27FC236}">
                <a16:creationId xmlns:a16="http://schemas.microsoft.com/office/drawing/2014/main" id="{A4CDCA8B-0D73-45B7-98F3-97DBC25E14C1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ПЛАТФОРМА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F6CE2CB2-FE54-45C5-A9B6-54A08F09A965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Одна платформа. Весь рабочий процесс.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9ABACC5D-967F-4ABD-B2F8-2337F8062E45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Общая навигация, очередь дел и карточка обращения доступны из кабинета куратора.</a:t>
            </a:r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A9984A6B-EB0E-4731-8230-E90BD5813434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6" name="page">
            <a:extLst>
              <a:ext uri="{FF2B5EF4-FFF2-40B4-BE49-F238E27FC236}">
                <a16:creationId xmlns:a16="http://schemas.microsoft.com/office/drawing/2014/main" id="{F9CF24C1-42F7-41CD-B456-AA5FDF73814B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54702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8F39854-C0FE-4625-AD32-1265C1A89313}"/>
              </a:ext>
            </a:extLst>
          </p:cNvPr>
          <p:cNvSpPr>
            <a:spLocks noGrp="1"/>
          </p:cNvSpPr>
          <p:nvPr/>
        </p:nvSpPr>
        <p:spPr>
          <a:xfrm>
            <a:off x="457200" y="2133600"/>
            <a:ext cx="11277600" cy="9525"/>
          </a:xfrm>
          <a:prstGeom prst="rect">
            <a:avLst/>
          </a:prstGeom>
          <a:solidFill>
            <a:srgbClr val="D5E2E2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0EA9D74-2E64-4FFA-84F3-CF88989F588B}"/>
              </a:ext>
            </a:extLst>
          </p:cNvPr>
          <p:cNvSpPr>
            <a:spLocks noGrp="1"/>
          </p:cNvSpPr>
          <p:nvPr/>
        </p:nvSpPr>
        <p:spPr>
          <a:xfrm>
            <a:off x="457200" y="3086100"/>
            <a:ext cx="11277600" cy="9525"/>
          </a:xfrm>
          <a:prstGeom prst="rect">
            <a:avLst/>
          </a:prstGeom>
          <a:solidFill>
            <a:srgbClr val="D5E2E2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2694B82-113D-46AE-826F-7D77D3418B5B}"/>
              </a:ext>
            </a:extLst>
          </p:cNvPr>
          <p:cNvSpPr>
            <a:spLocks noGrp="1"/>
          </p:cNvSpPr>
          <p:nvPr/>
        </p:nvSpPr>
        <p:spPr>
          <a:xfrm>
            <a:off x="457200" y="4038600"/>
            <a:ext cx="11277600" cy="9525"/>
          </a:xfrm>
          <a:prstGeom prst="rect">
            <a:avLst/>
          </a:prstGeom>
          <a:solidFill>
            <a:srgbClr val="D5E2E2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3107A3D-9F41-4571-B1CC-D3C5514EEB00}"/>
              </a:ext>
            </a:extLst>
          </p:cNvPr>
          <p:cNvSpPr>
            <a:spLocks noGrp="1"/>
          </p:cNvSpPr>
          <p:nvPr/>
        </p:nvSpPr>
        <p:spPr>
          <a:xfrm>
            <a:off x="457200" y="4991100"/>
            <a:ext cx="11277600" cy="9525"/>
          </a:xfrm>
          <a:prstGeom prst="rect">
            <a:avLst/>
          </a:prstGeom>
          <a:solidFill>
            <a:srgbClr val="D5E2E2"/>
          </a:solidFill>
          <a:ln w="0">
            <a:noFill/>
          </a:ln>
        </p:spPr>
      </p:sp>
      <p:sp>
        <p:nvSpPr>
          <p:cNvPr id="5" name="phase">
            <a:extLst>
              <a:ext uri="{FF2B5EF4-FFF2-40B4-BE49-F238E27FC236}">
                <a16:creationId xmlns:a16="http://schemas.microsoft.com/office/drawing/2014/main" id="{DE2ED3EF-F609-48C9-B448-C73142F893B4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ПЛАТФОРМА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8B7481F6-47BD-4D5E-87BD-3BF54A802E08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Каждая роль видит свою работу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2B0A5779-8F1C-47BC-9FE5-31DE55DAEDE4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Права и действия меняются вместе с ролью. Дело остаётся единым для участников.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2961F5F2-A114-4A45-A490-8653BF1E78A6}"/>
              </a:ext>
            </a:extLst>
          </p:cNvPr>
          <p:cNvSpPr>
            <a:spLocks noGrp="1"/>
          </p:cNvSpPr>
          <p:nvPr/>
        </p:nvSpPr>
        <p:spPr>
          <a:xfrm>
            <a:off x="457200" y="2314575"/>
            <a:ext cx="357187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Житель → куратор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B3A12CC1-6259-4EED-9C47-CA8588973D56}"/>
              </a:ext>
            </a:extLst>
          </p:cNvPr>
          <p:cNvSpPr>
            <a:spLocks noGrp="1"/>
          </p:cNvSpPr>
          <p:nvPr/>
        </p:nvSpPr>
        <p:spPr>
          <a:xfrm>
            <a:off x="4352925" y="2314575"/>
            <a:ext cx="7143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Сообщение и место → регистрация, уточнение и выбор маршрута.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E4033266-24D9-4FF9-A66F-ECD4E7122F8D}"/>
              </a:ext>
            </a:extLst>
          </p:cNvPr>
          <p:cNvSpPr>
            <a:spLocks noGrp="1"/>
          </p:cNvSpPr>
          <p:nvPr/>
        </p:nvSpPr>
        <p:spPr>
          <a:xfrm>
            <a:off x="457200" y="3267075"/>
            <a:ext cx="357187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Орган → исполнитель</a:t>
            </a:r>
          </a:p>
        </p:txBody>
      </p:sp>
      <p:sp>
        <p:nvSpPr>
          <p:cNvPr id="11" name="body">
            <a:extLst>
              <a:ext uri="{FF2B5EF4-FFF2-40B4-BE49-F238E27FC236}">
                <a16:creationId xmlns:a16="http://schemas.microsoft.com/office/drawing/2014/main" id="{A5B55966-E5D3-418E-8274-D48DFDDF6BFE}"/>
              </a:ext>
            </a:extLst>
          </p:cNvPr>
          <p:cNvSpPr>
            <a:spLocks noGrp="1"/>
          </p:cNvSpPr>
          <p:nvPr/>
        </p:nvSpPr>
        <p:spPr>
          <a:xfrm>
            <a:off x="4352925" y="3267075"/>
            <a:ext cx="7143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Принятие ответственности → наряд, бригада и плановый срок.</a:t>
            </a:r>
          </a:p>
        </p:txBody>
      </p:sp>
      <p:sp>
        <p:nvSpPr>
          <p:cNvPr id="12" name="body">
            <a:extLst>
              <a:ext uri="{FF2B5EF4-FFF2-40B4-BE49-F238E27FC236}">
                <a16:creationId xmlns:a16="http://schemas.microsoft.com/office/drawing/2014/main" id="{8829CCAC-B66C-4E81-9A9F-F52F0FCD304A}"/>
              </a:ext>
            </a:extLst>
          </p:cNvPr>
          <p:cNvSpPr>
            <a:spLocks noGrp="1"/>
          </p:cNvSpPr>
          <p:nvPr/>
        </p:nvSpPr>
        <p:spPr>
          <a:xfrm>
            <a:off x="457200" y="4219575"/>
            <a:ext cx="357187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Исполнитель → контролёр</a:t>
            </a:r>
          </a:p>
        </p:txBody>
      </p:sp>
      <p:sp>
        <p:nvSpPr>
          <p:cNvPr id="13" name="body">
            <a:extLst>
              <a:ext uri="{FF2B5EF4-FFF2-40B4-BE49-F238E27FC236}">
                <a16:creationId xmlns:a16="http://schemas.microsoft.com/office/drawing/2014/main" id="{A84C380D-D9CF-4600-86B2-55B8B6EC1B55}"/>
              </a:ext>
            </a:extLst>
          </p:cNvPr>
          <p:cNvSpPr>
            <a:spLocks noGrp="1"/>
          </p:cNvSpPr>
          <p:nvPr/>
        </p:nvSpPr>
        <p:spPr>
          <a:xfrm>
            <a:off x="4352925" y="4219575"/>
            <a:ext cx="7143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Ход работ и фото → независимая приёмка или возврат.</a:t>
            </a:r>
          </a:p>
        </p:txBody>
      </p:sp>
      <p:sp>
        <p:nvSpPr>
          <p:cNvPr id="14" name="body">
            <a:extLst>
              <a:ext uri="{FF2B5EF4-FFF2-40B4-BE49-F238E27FC236}">
                <a16:creationId xmlns:a16="http://schemas.microsoft.com/office/drawing/2014/main" id="{BFBE101C-C18B-4652-9CBE-D77FA8676742}"/>
              </a:ext>
            </a:extLst>
          </p:cNvPr>
          <p:cNvSpPr>
            <a:spLocks noGrp="1"/>
          </p:cNvSpPr>
          <p:nvPr/>
        </p:nvSpPr>
        <p:spPr>
          <a:xfrm>
            <a:off x="457200" y="5172075"/>
            <a:ext cx="357187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Руководство города</a:t>
            </a:r>
          </a:p>
        </p:txBody>
      </p:sp>
      <p:sp>
        <p:nvSpPr>
          <p:cNvPr id="15" name="body">
            <a:extLst>
              <a:ext uri="{FF2B5EF4-FFF2-40B4-BE49-F238E27FC236}">
                <a16:creationId xmlns:a16="http://schemas.microsoft.com/office/drawing/2014/main" id="{78060136-7B85-4A8A-9B32-E5AEBDDB0D37}"/>
              </a:ext>
            </a:extLst>
          </p:cNvPr>
          <p:cNvSpPr>
            <a:spLocks noGrp="1"/>
          </p:cNvSpPr>
          <p:nvPr/>
        </p:nvSpPr>
        <p:spPr>
          <a:xfrm>
            <a:off x="4352925" y="5172075"/>
            <a:ext cx="7143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Общая картина сроков, препятствий и результатов служб.</a:t>
            </a:r>
          </a:p>
        </p:txBody>
      </p:sp>
      <p:sp>
        <p:nvSpPr>
          <p:cNvPr id="16" name="footer">
            <a:extLst>
              <a:ext uri="{FF2B5EF4-FFF2-40B4-BE49-F238E27FC236}">
                <a16:creationId xmlns:a16="http://schemas.microsoft.com/office/drawing/2014/main" id="{472A88B3-0EA8-41EE-9512-0BECC1793B4C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7" name="page">
            <a:extLst>
              <a:ext uri="{FF2B5EF4-FFF2-40B4-BE49-F238E27FC236}">
                <a16:creationId xmlns:a16="http://schemas.microsoft.com/office/drawing/2014/main" id="{8DCCE50C-95F7-4A42-A42B-2E6CA18137E5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378402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3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016636A-1644-43B1-B183-F0FADAC5A7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64632" y="2009775"/>
            <a:ext cx="8662737" cy="4114800"/>
          </a:xfrm>
          <a:prstGeom prst="rect">
            <a:avLst/>
          </a:prstGeom>
        </p:spPr>
      </p:pic>
      <p:sp>
        <p:nvSpPr>
          <p:cNvPr id="2" name="phase">
            <a:extLst>
              <a:ext uri="{FF2B5EF4-FFF2-40B4-BE49-F238E27FC236}">
                <a16:creationId xmlns:a16="http://schemas.microsoft.com/office/drawing/2014/main" id="{A2B58758-87A4-4504-9465-560CBB978899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ПЛАТФОРМА / КОМАНДНЫЙ ЦЕНТР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49916D37-AA91-4E88-A356-9F00043085AA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Командный центр: город целиком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C8CFC3C6-4429-48C9-BA9F-A8E88E91590F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Обращения собраны по территории. Из общей картины можно перейти к конкретному событию.</a:t>
            </a:r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C7A9C657-B17A-4CB8-81B4-1857BAFCE72A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91ADB6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6" name="page">
            <a:extLst>
              <a:ext uri="{FF2B5EF4-FFF2-40B4-BE49-F238E27FC236}">
                <a16:creationId xmlns:a16="http://schemas.microsoft.com/office/drawing/2014/main" id="{2E703F2E-11C9-4761-A32D-483FEEF1EAE4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91ADB6"/>
                </a:solidFill>
                <a:latin typeface="Manrope"/>
                <a:ea typeface="Manrope"/>
                <a:cs typeface="Manrope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019836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3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0A04C15-F851-4F2D-A192-075650AE8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628855" y="2009775"/>
            <a:ext cx="8934290" cy="4114800"/>
          </a:xfrm>
          <a:prstGeom prst="rect">
            <a:avLst/>
          </a:prstGeom>
        </p:spPr>
      </p:pic>
      <p:sp>
        <p:nvSpPr>
          <p:cNvPr id="2" name="phase">
            <a:extLst>
              <a:ext uri="{FF2B5EF4-FFF2-40B4-BE49-F238E27FC236}">
                <a16:creationId xmlns:a16="http://schemas.microsoft.com/office/drawing/2014/main" id="{3B20C868-E67F-461E-A035-C256F490AFA7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ПЛАТФОРМА / КОМАНДНЫЙ ЦЕНТР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B46C06C4-61AC-4396-8805-CC52BAE67FB3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От территории — к конкретному обращению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4BCB4849-53E7-4C13-9672-67DC2ABFDC54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Раскрытая группа показывает события участка. Карточка связывает карту с работой в CRM.</a:t>
            </a:r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59858BF4-70DA-4266-B8E5-11034ED1D860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91ADB6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6" name="page">
            <a:extLst>
              <a:ext uri="{FF2B5EF4-FFF2-40B4-BE49-F238E27FC236}">
                <a16:creationId xmlns:a16="http://schemas.microsoft.com/office/drawing/2014/main" id="{C370C8E7-9925-4827-8FD2-F62CE95C0206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91ADB6"/>
                </a:solidFill>
                <a:latin typeface="Manrope"/>
                <a:ea typeface="Manrope"/>
                <a:cs typeface="Manrope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3003609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2CF3490-8042-4B51-987E-C78CC85ADD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674621" y="2133600"/>
            <a:ext cx="8842759" cy="3028950"/>
          </a:xfrm>
          <a:prstGeom prst="rect">
            <a:avLst/>
          </a:prstGeom>
        </p:spPr>
      </p:pic>
      <p:sp>
        <p:nvSpPr>
          <p:cNvPr id="2" name="phase">
            <a:extLst>
              <a:ext uri="{FF2B5EF4-FFF2-40B4-BE49-F238E27FC236}">
                <a16:creationId xmlns:a16="http://schemas.microsoft.com/office/drawing/2014/main" id="{C7CBBE51-C35B-4C47-A020-45F06D680C8C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12776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КОМАНДНЫЙ ЦЕНТР / ОТВЕТСТВЕННОСТЬ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0B39ED06-6FE4-4E9B-A88E-52CFFF171901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Исполнение и куратор видны отдельно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A40AC5C7-7E43-4700-B6FA-887C138BC2E4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Карточка события показывает, кто решает проблему и какое управление контролирует результат.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74FD7567-C4D3-407C-9229-F61ADE88AA3B}"/>
              </a:ext>
            </a:extLst>
          </p:cNvPr>
          <p:cNvSpPr>
            <a:spLocks noGrp="1"/>
          </p:cNvSpPr>
          <p:nvPr/>
        </p:nvSpPr>
        <p:spPr>
          <a:xfrm>
            <a:off x="723900" y="5429250"/>
            <a:ext cx="10668000" cy="809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0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950" b="0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Орган решения принимает дело и организует работы. Куратор контролирует сроки и помогает разрешать препятствия и споры.</a:t>
            </a:r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74E7BA0C-C969-46C5-9EAF-1DF8691D5872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7" name="page">
            <a:extLst>
              <a:ext uri="{FF2B5EF4-FFF2-40B4-BE49-F238E27FC236}">
                <a16:creationId xmlns:a16="http://schemas.microsoft.com/office/drawing/2014/main" id="{656A7275-93B0-4086-A5F9-6934BD530460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221384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2E0F266-14D6-46A1-8643-A2BA61166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938560" y="2009775"/>
            <a:ext cx="8314881" cy="4114800"/>
          </a:xfrm>
          <a:prstGeom prst="rect">
            <a:avLst/>
          </a:prstGeom>
        </p:spPr>
      </p:pic>
      <p:sp>
        <p:nvSpPr>
          <p:cNvPr id="2" name="phase">
            <a:extLst>
              <a:ext uri="{FF2B5EF4-FFF2-40B4-BE49-F238E27FC236}">
                <a16:creationId xmlns:a16="http://schemas.microsoft.com/office/drawing/2014/main" id="{36877F57-F736-4B7B-8E0A-7A8702731C7C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ПЛАТФОРМА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DDE0B4CA-EB0E-44A1-8A51-D6EE08B64088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Организации раскрываются по направлениям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CCE89113-7D09-40F3-9CD2-A86EEAD772F0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Из структуры города открываем управление, связанную организацию и её кабинет.</a:t>
            </a:r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E6DF39CE-3749-4049-8176-619D25F57D18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6" name="page">
            <a:extLst>
              <a:ext uri="{FF2B5EF4-FFF2-40B4-BE49-F238E27FC236}">
                <a16:creationId xmlns:a16="http://schemas.microsoft.com/office/drawing/2014/main" id="{673D36CB-A6BC-4959-B5D6-E811A142BDEC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308324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FA137E5-A811-4F74-A8F9-EE3FE1871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8089" y="2638425"/>
            <a:ext cx="5368422" cy="314325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D6190B3-4759-4981-822D-BC3139F58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324600" y="2641393"/>
            <a:ext cx="5410200" cy="2156239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0388836C-CD17-4680-8A65-C5EF77D2604F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ПЛАТФОРМА / РЕЕСТР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2AB2522F-D35B-4870-9ED3-D18337D1457E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Карточка организации хранит основание связи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B85B8CC9-B03D-452E-958A-6AA20FCBDBF7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Две области одной карточки: сведения об организации и её положение в структуре.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C83462BB-EDCB-4B26-879E-719482089F25}"/>
              </a:ext>
            </a:extLst>
          </p:cNvPr>
          <p:cNvSpPr>
            <a:spLocks noGrp="1"/>
          </p:cNvSpPr>
          <p:nvPr/>
        </p:nvSpPr>
        <p:spPr>
          <a:xfrm>
            <a:off x="457200" y="2076450"/>
            <a:ext cx="53340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Сведения об организации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BDD1C925-FED3-42F5-A1FC-AC7B4DEAA1D3}"/>
              </a:ext>
            </a:extLst>
          </p:cNvPr>
          <p:cNvSpPr>
            <a:spLocks noGrp="1"/>
          </p:cNvSpPr>
          <p:nvPr/>
        </p:nvSpPr>
        <p:spPr>
          <a:xfrm>
            <a:off x="6324600" y="2076450"/>
            <a:ext cx="54102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Тип и структурная связь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BE642F0C-2972-4F65-9CD3-9C4674DAB7A3}"/>
              </a:ext>
            </a:extLst>
          </p:cNvPr>
          <p:cNvSpPr>
            <a:spLocks noGrp="1"/>
          </p:cNvSpPr>
          <p:nvPr/>
        </p:nvSpPr>
        <p:spPr>
          <a:xfrm>
            <a:off x="6324600" y="5153025"/>
            <a:ext cx="5410200" cy="647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72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Группа и тип связи</a:t>
            </a:r>
          </a:p>
          <a:p>
            <a:pPr>
              <a:defRPr sz="172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72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фиксируются в самой карточке.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86FA7232-46EB-4963-8420-5324172D851D}"/>
              </a:ext>
            </a:extLst>
          </p:cNvPr>
          <p:cNvSpPr>
            <a:spLocks noGrp="1"/>
          </p:cNvSpPr>
          <p:nvPr/>
        </p:nvSpPr>
        <p:spPr>
          <a:xfrm>
            <a:off x="457200" y="5934075"/>
            <a:ext cx="112776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5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Куратор проверяет источник сведений. Ответственность по делу назначается отдельно.</a:t>
            </a:r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F38C16FD-0CDF-4B1C-BA2F-195C02A4A878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1" name="page">
            <a:extLst>
              <a:ext uri="{FF2B5EF4-FFF2-40B4-BE49-F238E27FC236}">
                <a16:creationId xmlns:a16="http://schemas.microsoft.com/office/drawing/2014/main" id="{B142D128-9D22-477C-B8E6-3016285C268E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865193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F74088C-5397-4C77-82D2-D0168D5A95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64751" y="2009775"/>
            <a:ext cx="8662497" cy="4114800"/>
          </a:xfrm>
          <a:prstGeom prst="rect">
            <a:avLst/>
          </a:prstGeom>
        </p:spPr>
      </p:pic>
      <p:sp>
        <p:nvSpPr>
          <p:cNvPr id="2" name="phase">
            <a:extLst>
              <a:ext uri="{FF2B5EF4-FFF2-40B4-BE49-F238E27FC236}">
                <a16:creationId xmlns:a16="http://schemas.microsoft.com/office/drawing/2014/main" id="{F985C0DA-F412-4B8B-A432-623CDF46B791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ПЛАТФОРМА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7B2FF12C-449E-4EE3-BBD8-2626973FCA48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Отдельный кабинет городской службы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7BB6D6CF-4CD4-48FC-9CC3-59FEB4ED3DE3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Руководитель работает со своей очередью, бригадами, препятствиями и сроками.</a:t>
            </a:r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F585F0BB-CB51-4C21-A268-2757F2C5EED1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6" name="page">
            <a:extLst>
              <a:ext uri="{FF2B5EF4-FFF2-40B4-BE49-F238E27FC236}">
                <a16:creationId xmlns:a16="http://schemas.microsoft.com/office/drawing/2014/main" id="{E4261705-8402-4364-87DC-15FE170ABFDB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886601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5C5026-B2A5-464F-A6A8-4C6073E81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53581" y="2009775"/>
            <a:ext cx="9284837" cy="4114800"/>
          </a:xfrm>
          <a:prstGeom prst="rect">
            <a:avLst/>
          </a:prstGeom>
        </p:spPr>
      </p:pic>
      <p:sp>
        <p:nvSpPr>
          <p:cNvPr id="2" name="phase">
            <a:extLst>
              <a:ext uri="{FF2B5EF4-FFF2-40B4-BE49-F238E27FC236}">
                <a16:creationId xmlns:a16="http://schemas.microsoft.com/office/drawing/2014/main" id="{ED6E32D5-5E60-405B-9AD8-1B9F5A9A8F2E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ПЛАТФОРМА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5ACE3635-172E-42D4-88A9-446551D25E2C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Наряды: кто делает и к какому сроку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4F220151-9D47-4368-B2FD-B0989E508FD8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В одном журнале видны проблема, ответственный, этап, контрольный срок и следующий шаг.</a:t>
            </a:r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9BD7FAC4-9728-4BD9-832E-99A7C0CBAD82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6" name="page">
            <a:extLst>
              <a:ext uri="{FF2B5EF4-FFF2-40B4-BE49-F238E27FC236}">
                <a16:creationId xmlns:a16="http://schemas.microsoft.com/office/drawing/2014/main" id="{BE1CAAFF-10D5-4D41-A7CA-C10B216D2617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697651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116BBE-5DF6-470B-87E1-23AEAC32D1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53581" y="2009775"/>
            <a:ext cx="9284837" cy="4114800"/>
          </a:xfrm>
          <a:prstGeom prst="rect">
            <a:avLst/>
          </a:prstGeom>
        </p:spPr>
      </p:pic>
      <p:sp>
        <p:nvSpPr>
          <p:cNvPr id="2" name="phase">
            <a:extLst>
              <a:ext uri="{FF2B5EF4-FFF2-40B4-BE49-F238E27FC236}">
                <a16:creationId xmlns:a16="http://schemas.microsoft.com/office/drawing/2014/main" id="{68E47470-31C3-49DD-8751-FFFCEED19269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ПЛАТФОРМА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7F3B86DE-B5FD-4DA9-87C6-A19FEE6A1DB0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Журнал объединяет дела на разных этапах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A1EB4C94-48F6-4317-B8B6-C68C873C4C93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Поиск и фильтры помогают открыть нужное обращение — от регистрации до подтверждения результата.</a:t>
            </a:r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9C95AA77-D280-4D83-93EA-E87A871E9C76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6" name="page">
            <a:extLst>
              <a:ext uri="{FF2B5EF4-FFF2-40B4-BE49-F238E27FC236}">
                <a16:creationId xmlns:a16="http://schemas.microsoft.com/office/drawing/2014/main" id="{FD733BDE-C070-4EED-BE74-AE8B5D0E34DC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109756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5B11095-D699-428A-8730-652F9D7593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17894" y="2009775"/>
            <a:ext cx="8756212" cy="4114800"/>
          </a:xfrm>
          <a:prstGeom prst="rect">
            <a:avLst/>
          </a:prstGeom>
        </p:spPr>
      </p:pic>
      <p:sp>
        <p:nvSpPr>
          <p:cNvPr id="2" name="phase">
            <a:extLst>
              <a:ext uri="{FF2B5EF4-FFF2-40B4-BE49-F238E27FC236}">
                <a16:creationId xmlns:a16="http://schemas.microsoft.com/office/drawing/2014/main" id="{4C3685F0-B71F-47E9-B048-7CF0B6C8732A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ПЛАТФОРМА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8523440F-D9F2-4C06-81CA-B942B519D0AB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Жители и переписка связаны с CRM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49F17C27-73DB-4336-A9AD-933D94B128F3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Из диалога открывается соответствующее дело. История сообщений сохраняет контекст обращения.</a:t>
            </a:r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B4082FCA-8A8D-4324-8A71-A0994AF44B51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6" name="page">
            <a:extLst>
              <a:ext uri="{FF2B5EF4-FFF2-40B4-BE49-F238E27FC236}">
                <a16:creationId xmlns:a16="http://schemas.microsoft.com/office/drawing/2014/main" id="{241EB099-DA34-4879-8838-55A733E8B912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5209737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67C0475-7FA4-4455-BB50-9F8D32DB2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620864" y="2009775"/>
            <a:ext cx="8950271" cy="4114800"/>
          </a:xfrm>
          <a:prstGeom prst="rect">
            <a:avLst/>
          </a:prstGeom>
        </p:spPr>
      </p:pic>
      <p:sp>
        <p:nvSpPr>
          <p:cNvPr id="2" name="phase">
            <a:extLst>
              <a:ext uri="{FF2B5EF4-FFF2-40B4-BE49-F238E27FC236}">
                <a16:creationId xmlns:a16="http://schemas.microsoft.com/office/drawing/2014/main" id="{779348A2-7AB2-4354-83A2-ECDA981E0263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ПЛАТФОРМА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3F1D8B01-8699-4C38-93F0-B4CC964B3487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Уведомление ведёт к ответственному действию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411C82D8-D0FD-47BB-8F28-925AF9A2E781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Сотрудник открывает дело из уведомления и подтверждает получение. Принятие дела — отдельный шаг.</a:t>
            </a:r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724ED1BF-C4AA-4D8D-AE83-9B496084B5FF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6" name="page">
            <a:extLst>
              <a:ext uri="{FF2B5EF4-FFF2-40B4-BE49-F238E27FC236}">
                <a16:creationId xmlns:a16="http://schemas.microsoft.com/office/drawing/2014/main" id="{51271ED4-9255-4D61-B6EE-D1BAAC84544F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859853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hase">
            <a:extLst>
              <a:ext uri="{FF2B5EF4-FFF2-40B4-BE49-F238E27FC236}">
                <a16:creationId xmlns:a16="http://schemas.microsoft.com/office/drawing/2014/main" id="{DE93502E-1131-42C9-94AC-A4B42238387F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12776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СВЯЗЬ / ЕДИНЫЙ КАНАЛ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9ED5A695-C5CA-4BE0-818A-55459FAB8A70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Один городской WhatsApp для разных ролей</a:t>
            </a:r>
          </a:p>
        </p:txBody>
      </p:sp>
      <p:sp>
        <p:nvSpPr>
          <p:cNvPr id="3" name="body">
            <a:extLst>
              <a:ext uri="{FF2B5EF4-FFF2-40B4-BE49-F238E27FC236}">
                <a16:creationId xmlns:a16="http://schemas.microsoft.com/office/drawing/2014/main" id="{1D3BA7BD-801A-475A-83E7-0F8B0C029C14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Житель и сотрудники используют общий канал. Доступ к делам определяется ролью отправителя.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0F8C40B7-2886-47D8-A8B0-1A27304B57AE}"/>
              </a:ext>
            </a:extLst>
          </p:cNvPr>
          <p:cNvSpPr>
            <a:spLocks noGrp="1"/>
          </p:cNvSpPr>
          <p:nvPr/>
        </p:nvSpPr>
        <p:spPr>
          <a:xfrm>
            <a:off x="457200" y="2114550"/>
            <a:ext cx="328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Житель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49E1F3D6-AF6C-420D-912C-CC79A72804AE}"/>
              </a:ext>
            </a:extLst>
          </p:cNvPr>
          <p:cNvSpPr>
            <a:spLocks noGrp="1"/>
          </p:cNvSpPr>
          <p:nvPr/>
        </p:nvSpPr>
        <p:spPr>
          <a:xfrm>
            <a:off x="4114800" y="2114550"/>
            <a:ext cx="7524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0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875" b="0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Сообщает о проблеме, уточняет место и получает статус своего обращения.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345AB277-4A93-47A0-9A61-96DE71C46984}"/>
              </a:ext>
            </a:extLst>
          </p:cNvPr>
          <p:cNvSpPr>
            <a:spLocks noGrp="1"/>
          </p:cNvSpPr>
          <p:nvPr/>
        </p:nvSpPr>
        <p:spPr>
          <a:xfrm>
            <a:off x="457200" y="3000375"/>
            <a:ext cx="328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Руководитель органа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186EA58C-0EF5-4378-A210-C5F096769F63}"/>
              </a:ext>
            </a:extLst>
          </p:cNvPr>
          <p:cNvSpPr>
            <a:spLocks noGrp="1"/>
          </p:cNvSpPr>
          <p:nvPr/>
        </p:nvSpPr>
        <p:spPr>
          <a:xfrm>
            <a:off x="4114800" y="3000375"/>
            <a:ext cx="7524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0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875" b="0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Принимает поручение и организует работу назначенной службы.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93333D44-8C52-4FBE-999A-0F033D7F1FDB}"/>
              </a:ext>
            </a:extLst>
          </p:cNvPr>
          <p:cNvSpPr>
            <a:spLocks noGrp="1"/>
          </p:cNvSpPr>
          <p:nvPr/>
        </p:nvSpPr>
        <p:spPr>
          <a:xfrm>
            <a:off x="457200" y="3886200"/>
            <a:ext cx="328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Бригада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634855C6-5158-4133-BEBD-659501317E9F}"/>
              </a:ext>
            </a:extLst>
          </p:cNvPr>
          <p:cNvSpPr>
            <a:spLocks noGrp="1"/>
          </p:cNvSpPr>
          <p:nvPr/>
        </p:nvSpPr>
        <p:spPr>
          <a:xfrm>
            <a:off x="4114800" y="3886200"/>
            <a:ext cx="7524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0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875" b="0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Передаёт отчёт, фотографии и этап работ по своему наряду.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556CE042-43E7-40A3-AFA8-DFAD79D4F90E}"/>
              </a:ext>
            </a:extLst>
          </p:cNvPr>
          <p:cNvSpPr>
            <a:spLocks noGrp="1"/>
          </p:cNvSpPr>
          <p:nvPr/>
        </p:nvSpPr>
        <p:spPr>
          <a:xfrm>
            <a:off x="457200" y="4772025"/>
            <a:ext cx="3286125" cy="552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Куратор и контролёр</a:t>
            </a:r>
          </a:p>
        </p:txBody>
      </p:sp>
      <p:sp>
        <p:nvSpPr>
          <p:cNvPr id="11" name="body">
            <a:extLst>
              <a:ext uri="{FF2B5EF4-FFF2-40B4-BE49-F238E27FC236}">
                <a16:creationId xmlns:a16="http://schemas.microsoft.com/office/drawing/2014/main" id="{9019DF44-6A68-4FBA-AA7D-460A2B82AD16}"/>
              </a:ext>
            </a:extLst>
          </p:cNvPr>
          <p:cNvSpPr>
            <a:spLocks noGrp="1"/>
          </p:cNvSpPr>
          <p:nvPr/>
        </p:nvSpPr>
        <p:spPr>
          <a:xfrm>
            <a:off x="4114800" y="4772025"/>
            <a:ext cx="7524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0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875" b="0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Получают вопросы своего уровня ответственности и проверяют результат.</a:t>
            </a:r>
          </a:p>
        </p:txBody>
      </p:sp>
      <p:sp>
        <p:nvSpPr>
          <p:cNvPr id="12" name="body">
            <a:extLst>
              <a:ext uri="{FF2B5EF4-FFF2-40B4-BE49-F238E27FC236}">
                <a16:creationId xmlns:a16="http://schemas.microsoft.com/office/drawing/2014/main" id="{03A88F9F-E90E-41D7-9AB9-D86A09064CBE}"/>
              </a:ext>
            </a:extLst>
          </p:cNvPr>
          <p:cNvSpPr>
            <a:spLocks noGrp="1"/>
          </p:cNvSpPr>
          <p:nvPr/>
        </p:nvSpPr>
        <p:spPr>
          <a:xfrm>
            <a:off x="457200" y="5886450"/>
            <a:ext cx="112776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5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5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Для городского пилота подключается официальный номер и WhatsApp Business.</a:t>
            </a:r>
          </a:p>
        </p:txBody>
      </p:sp>
      <p:sp>
        <p:nvSpPr>
          <p:cNvPr id="13" name="footer">
            <a:extLst>
              <a:ext uri="{FF2B5EF4-FFF2-40B4-BE49-F238E27FC236}">
                <a16:creationId xmlns:a16="http://schemas.microsoft.com/office/drawing/2014/main" id="{AD2C434D-BCCE-433E-8CB1-505D31B7486D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4" name="page">
            <a:extLst>
              <a:ext uri="{FF2B5EF4-FFF2-40B4-BE49-F238E27FC236}">
                <a16:creationId xmlns:a16="http://schemas.microsoft.com/office/drawing/2014/main" id="{56E40498-4E06-4585-A15C-4690BD1B107A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8445843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F07182-CE4F-4597-B8A6-6E554A1C4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327916" y="2009775"/>
            <a:ext cx="7536168" cy="4114800"/>
          </a:xfrm>
          <a:prstGeom prst="rect">
            <a:avLst/>
          </a:prstGeom>
        </p:spPr>
      </p:pic>
      <p:sp>
        <p:nvSpPr>
          <p:cNvPr id="2" name="phase">
            <a:extLst>
              <a:ext uri="{FF2B5EF4-FFF2-40B4-BE49-F238E27FC236}">
                <a16:creationId xmlns:a16="http://schemas.microsoft.com/office/drawing/2014/main" id="{B3774671-FF63-47BB-9E78-0459B00A666C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12776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СВЯЗЬ / КАРТОЧКА СОТРУДНИКА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F2D4C16C-C600-491D-B8A5-25A473792C0D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Роль сотрудника задаётся в CRM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56CDB961-2F5C-4649-9559-C35D11B200F2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Организация, служебный номер, зона и дежурство связывают человека с его работой.</a:t>
            </a:r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C2636CBC-6E20-4E6F-BF4D-98EFB185028E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6" name="page">
            <a:extLst>
              <a:ext uri="{FF2B5EF4-FFF2-40B4-BE49-F238E27FC236}">
                <a16:creationId xmlns:a16="http://schemas.microsoft.com/office/drawing/2014/main" id="{08035DAF-18C8-43E3-8860-EE61FB5DCD81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106634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3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62090A8-2453-4E58-AB6D-09175FB0E4D1}"/>
              </a:ext>
            </a:extLst>
          </p:cNvPr>
          <p:cNvSpPr>
            <a:spLocks noGrp="1"/>
          </p:cNvSpPr>
          <p:nvPr/>
        </p:nvSpPr>
        <p:spPr>
          <a:xfrm>
            <a:off x="457200" y="2133600"/>
            <a:ext cx="11277600" cy="9525"/>
          </a:xfrm>
          <a:prstGeom prst="rect">
            <a:avLst/>
          </a:prstGeom>
          <a:solidFill>
            <a:srgbClr val="26434D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810585D-3200-4FE8-9592-3A46081701C1}"/>
              </a:ext>
            </a:extLst>
          </p:cNvPr>
          <p:cNvSpPr>
            <a:spLocks noGrp="1"/>
          </p:cNvSpPr>
          <p:nvPr/>
        </p:nvSpPr>
        <p:spPr>
          <a:xfrm>
            <a:off x="457200" y="3086100"/>
            <a:ext cx="11277600" cy="9525"/>
          </a:xfrm>
          <a:prstGeom prst="rect">
            <a:avLst/>
          </a:prstGeom>
          <a:solidFill>
            <a:srgbClr val="26434D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64FC5EB-A2D6-4BA4-B520-79E36FCF1D07}"/>
              </a:ext>
            </a:extLst>
          </p:cNvPr>
          <p:cNvSpPr>
            <a:spLocks noGrp="1"/>
          </p:cNvSpPr>
          <p:nvPr/>
        </p:nvSpPr>
        <p:spPr>
          <a:xfrm>
            <a:off x="457200" y="4038600"/>
            <a:ext cx="11277600" cy="9525"/>
          </a:xfrm>
          <a:prstGeom prst="rect">
            <a:avLst/>
          </a:prstGeom>
          <a:solidFill>
            <a:srgbClr val="26434D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7D79052-1CB6-4300-BB4D-DDF85D9D48C3}"/>
              </a:ext>
            </a:extLst>
          </p:cNvPr>
          <p:cNvSpPr>
            <a:spLocks noGrp="1"/>
          </p:cNvSpPr>
          <p:nvPr/>
        </p:nvSpPr>
        <p:spPr>
          <a:xfrm>
            <a:off x="457200" y="4991100"/>
            <a:ext cx="11277600" cy="9525"/>
          </a:xfrm>
          <a:prstGeom prst="rect">
            <a:avLst/>
          </a:prstGeom>
          <a:solidFill>
            <a:srgbClr val="26434D"/>
          </a:solidFill>
          <a:ln w="0">
            <a:noFill/>
          </a:ln>
        </p:spPr>
      </p:sp>
      <p:sp>
        <p:nvSpPr>
          <p:cNvPr id="5" name="phase">
            <a:extLst>
              <a:ext uri="{FF2B5EF4-FFF2-40B4-BE49-F238E27FC236}">
                <a16:creationId xmlns:a16="http://schemas.microsoft.com/office/drawing/2014/main" id="{C513A138-84F1-4E1A-B2E7-05BE3E0D5BF2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ПУТЬ ОБРАЩЕНИЯ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8B3CAFF5-6FD3-4AEF-A97E-77EE87710BB4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Теперь пройдём одно обращение внутри CRM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8B6C3CA8-A144-47D2-ABDC-D104114AAA59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Дорожный сценарий: от фотографии ямы до принятого результата и ответа жителю.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CCFCF5AC-3664-4766-BE21-2E7955BE0A31}"/>
              </a:ext>
            </a:extLst>
          </p:cNvPr>
          <p:cNvSpPr>
            <a:spLocks noGrp="1"/>
          </p:cNvSpPr>
          <p:nvPr/>
        </p:nvSpPr>
        <p:spPr>
          <a:xfrm>
            <a:off x="457200" y="2314575"/>
            <a:ext cx="357187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01  Сообщение и место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F608FBE5-1B98-4CA4-8D54-C8764D1065C1}"/>
              </a:ext>
            </a:extLst>
          </p:cNvPr>
          <p:cNvSpPr>
            <a:spLocks noGrp="1"/>
          </p:cNvSpPr>
          <p:nvPr/>
        </p:nvSpPr>
        <p:spPr>
          <a:xfrm>
            <a:off x="4352925" y="2314575"/>
            <a:ext cx="7143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C4D7DC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C4D7DC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C4D7DC"/>
                </a:solidFill>
                <a:latin typeface="Manrope"/>
                <a:ea typeface="Manrope"/>
                <a:cs typeface="Manrope"/>
              </a:rPr>
              <a:t>Житель → приём в CRM → точка на карте.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2C1E7833-3CCD-4978-BF8B-71D2981CBFF5}"/>
              </a:ext>
            </a:extLst>
          </p:cNvPr>
          <p:cNvSpPr>
            <a:spLocks noGrp="1"/>
          </p:cNvSpPr>
          <p:nvPr/>
        </p:nvSpPr>
        <p:spPr>
          <a:xfrm>
            <a:off x="457200" y="3267075"/>
            <a:ext cx="357187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02  Ответственность</a:t>
            </a:r>
          </a:p>
        </p:txBody>
      </p:sp>
      <p:sp>
        <p:nvSpPr>
          <p:cNvPr id="11" name="body">
            <a:extLst>
              <a:ext uri="{FF2B5EF4-FFF2-40B4-BE49-F238E27FC236}">
                <a16:creationId xmlns:a16="http://schemas.microsoft.com/office/drawing/2014/main" id="{B893D6F1-B3E0-4266-B760-81C0CB639824}"/>
              </a:ext>
            </a:extLst>
          </p:cNvPr>
          <p:cNvSpPr>
            <a:spLocks noGrp="1"/>
          </p:cNvSpPr>
          <p:nvPr/>
        </p:nvSpPr>
        <p:spPr>
          <a:xfrm>
            <a:off x="4352925" y="3267075"/>
            <a:ext cx="7143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C4D7DC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C4D7DC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C4D7DC"/>
                </a:solidFill>
                <a:latin typeface="Manrope"/>
                <a:ea typeface="Manrope"/>
                <a:cs typeface="Manrope"/>
              </a:rPr>
              <a:t>Куратор → дорожная служба → исполнитель и наряд.</a:t>
            </a:r>
          </a:p>
        </p:txBody>
      </p:sp>
      <p:sp>
        <p:nvSpPr>
          <p:cNvPr id="12" name="body">
            <a:extLst>
              <a:ext uri="{FF2B5EF4-FFF2-40B4-BE49-F238E27FC236}">
                <a16:creationId xmlns:a16="http://schemas.microsoft.com/office/drawing/2014/main" id="{8DAC0527-A5EA-4A31-BBFE-4508AF6FBFF9}"/>
              </a:ext>
            </a:extLst>
          </p:cNvPr>
          <p:cNvSpPr>
            <a:spLocks noGrp="1"/>
          </p:cNvSpPr>
          <p:nvPr/>
        </p:nvSpPr>
        <p:spPr>
          <a:xfrm>
            <a:off x="457200" y="4219575"/>
            <a:ext cx="357187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03  Исполнение и проверка</a:t>
            </a:r>
          </a:p>
        </p:txBody>
      </p:sp>
      <p:sp>
        <p:nvSpPr>
          <p:cNvPr id="13" name="body">
            <a:extLst>
              <a:ext uri="{FF2B5EF4-FFF2-40B4-BE49-F238E27FC236}">
                <a16:creationId xmlns:a16="http://schemas.microsoft.com/office/drawing/2014/main" id="{FDEB91C4-4F3F-4E3A-A60E-4D530467B4CD}"/>
              </a:ext>
            </a:extLst>
          </p:cNvPr>
          <p:cNvSpPr>
            <a:spLocks noGrp="1"/>
          </p:cNvSpPr>
          <p:nvPr/>
        </p:nvSpPr>
        <p:spPr>
          <a:xfrm>
            <a:off x="4352925" y="4219575"/>
            <a:ext cx="7143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C4D7DC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C4D7DC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C4D7DC"/>
                </a:solidFill>
                <a:latin typeface="Manrope"/>
                <a:ea typeface="Manrope"/>
                <a:cs typeface="Manrope"/>
              </a:rPr>
              <a:t>Выезд → осмотр → ремонт → фото → решение контролёра.</a:t>
            </a:r>
          </a:p>
        </p:txBody>
      </p:sp>
      <p:sp>
        <p:nvSpPr>
          <p:cNvPr id="14" name="body">
            <a:extLst>
              <a:ext uri="{FF2B5EF4-FFF2-40B4-BE49-F238E27FC236}">
                <a16:creationId xmlns:a16="http://schemas.microsoft.com/office/drawing/2014/main" id="{0230CABC-90B0-4819-B2AA-297392788A5A}"/>
              </a:ext>
            </a:extLst>
          </p:cNvPr>
          <p:cNvSpPr>
            <a:spLocks noGrp="1"/>
          </p:cNvSpPr>
          <p:nvPr/>
        </p:nvSpPr>
        <p:spPr>
          <a:xfrm>
            <a:off x="457200" y="5172075"/>
            <a:ext cx="357187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04  Ответ и обратная связь</a:t>
            </a:r>
          </a:p>
        </p:txBody>
      </p:sp>
      <p:sp>
        <p:nvSpPr>
          <p:cNvPr id="15" name="body">
            <a:extLst>
              <a:ext uri="{FF2B5EF4-FFF2-40B4-BE49-F238E27FC236}">
                <a16:creationId xmlns:a16="http://schemas.microsoft.com/office/drawing/2014/main" id="{1176D9DF-4970-4763-9D20-E231FFBDDEC2}"/>
              </a:ext>
            </a:extLst>
          </p:cNvPr>
          <p:cNvSpPr>
            <a:spLocks noGrp="1"/>
          </p:cNvSpPr>
          <p:nvPr/>
        </p:nvSpPr>
        <p:spPr>
          <a:xfrm>
            <a:off x="4352925" y="5172075"/>
            <a:ext cx="7143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C4D7DC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C4D7DC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C4D7DC"/>
                </a:solidFill>
                <a:latin typeface="Manrope"/>
                <a:ea typeface="Manrope"/>
                <a:cs typeface="Manrope"/>
              </a:rPr>
              <a:t>Проверенный результат → сообщение жителю → подтверждение.</a:t>
            </a:r>
          </a:p>
        </p:txBody>
      </p:sp>
      <p:sp>
        <p:nvSpPr>
          <p:cNvPr id="16" name="footer">
            <a:extLst>
              <a:ext uri="{FF2B5EF4-FFF2-40B4-BE49-F238E27FC236}">
                <a16:creationId xmlns:a16="http://schemas.microsoft.com/office/drawing/2014/main" id="{64B7DEA0-A056-4E31-B1E4-309893167674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91ADB6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7" name="page">
            <a:extLst>
              <a:ext uri="{FF2B5EF4-FFF2-40B4-BE49-F238E27FC236}">
                <a16:creationId xmlns:a16="http://schemas.microsoft.com/office/drawing/2014/main" id="{1FABE0A8-7D29-4472-A932-2C3F3DE2FB27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91ADB6"/>
                </a:solidFill>
                <a:latin typeface="Manrope"/>
                <a:ea typeface="Manrope"/>
                <a:cs typeface="Manrope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8589697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3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D84A321-C566-421A-9D60-B0E6A1087F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15163" y="228600"/>
            <a:ext cx="4514850" cy="6019800"/>
          </a:xfrm>
          <a:prstGeom prst="rect">
            <a:avLst/>
          </a:prstGeom>
        </p:spPr>
      </p:pic>
      <p:sp>
        <p:nvSpPr>
          <p:cNvPr id="2" name="phase">
            <a:extLst>
              <a:ext uri="{FF2B5EF4-FFF2-40B4-BE49-F238E27FC236}">
                <a16:creationId xmlns:a16="http://schemas.microsoft.com/office/drawing/2014/main" id="{6F9E895A-0423-4184-B3DB-42B9D6A3EE38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ПУТЬ ОБРАЩЕНИЯ / ВХОДЯЩИЙ СИГНАЛ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CE8BFE32-CCAF-476C-9522-4D6CFB2172A1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</a:lstStyle>
          <a:p>
            <a:endParaRPr/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354DF475-F5F3-4A02-9BFA-7C86F83485BF}"/>
              </a:ext>
            </a:extLst>
          </p:cNvPr>
          <p:cNvSpPr>
            <a:spLocks noGrp="1"/>
          </p:cNvSpPr>
          <p:nvPr/>
        </p:nvSpPr>
        <p:spPr>
          <a:xfrm>
            <a:off x="457200" y="990600"/>
            <a:ext cx="5857875" cy="1285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3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3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3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Всё начинается</a:t>
            </a:r>
          </a:p>
          <a:p>
            <a:pPr>
              <a:defRPr sz="33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3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с сообщения жителя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0A0CB09A-43D5-461A-A3BA-36FAE5136699}"/>
              </a:ext>
            </a:extLst>
          </p:cNvPr>
          <p:cNvSpPr>
            <a:spLocks noGrp="1"/>
          </p:cNvSpPr>
          <p:nvPr/>
        </p:nvSpPr>
        <p:spPr>
          <a:xfrm>
            <a:off x="457200" y="2895600"/>
            <a:ext cx="5905500" cy="1352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7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Фотография проблемы,</a:t>
            </a:r>
          </a:p>
          <a:p>
            <a:pPr>
              <a:defRPr sz="217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сообщение и место события</a:t>
            </a:r>
          </a:p>
          <a:p>
            <a:pPr>
              <a:defRPr sz="217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становятся основой дела.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DE3F59BB-D26E-4504-928F-0449E43E473A}"/>
              </a:ext>
            </a:extLst>
          </p:cNvPr>
          <p:cNvSpPr>
            <a:spLocks noGrp="1"/>
          </p:cNvSpPr>
          <p:nvPr/>
        </p:nvSpPr>
        <p:spPr>
          <a:xfrm>
            <a:off x="457200" y="4914900"/>
            <a:ext cx="5715000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0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875" b="0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Далее показываем это обращение</a:t>
            </a:r>
          </a:p>
          <a:p>
            <a:pPr>
              <a:defRPr sz="1875" b="0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875" b="0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в рабочих окнах платформы.</a:t>
            </a:r>
          </a:p>
        </p:txBody>
      </p:sp>
      <p:sp>
        <p:nvSpPr>
          <p:cNvPr id="7" name="footer">
            <a:extLst>
              <a:ext uri="{FF2B5EF4-FFF2-40B4-BE49-F238E27FC236}">
                <a16:creationId xmlns:a16="http://schemas.microsoft.com/office/drawing/2014/main" id="{3C738095-F006-4006-A3BC-67FA04A94F67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91ADB6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8" name="page">
            <a:extLst>
              <a:ext uri="{FF2B5EF4-FFF2-40B4-BE49-F238E27FC236}">
                <a16:creationId xmlns:a16="http://schemas.microsoft.com/office/drawing/2014/main" id="{CE858DE9-7F84-42AD-872A-247F37094591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91ADB6"/>
                </a:solidFill>
                <a:latin typeface="Manrope"/>
                <a:ea typeface="Manrope"/>
                <a:cs typeface="Manrope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8822177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B46F6DE-D894-42DE-A326-8099266FDD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06411" y="2009775"/>
            <a:ext cx="9379178" cy="4114800"/>
          </a:xfrm>
          <a:prstGeom prst="rect">
            <a:avLst/>
          </a:prstGeom>
        </p:spPr>
      </p:pic>
      <p:sp>
        <p:nvSpPr>
          <p:cNvPr id="2" name="phase">
            <a:extLst>
              <a:ext uri="{FF2B5EF4-FFF2-40B4-BE49-F238E27FC236}">
                <a16:creationId xmlns:a16="http://schemas.microsoft.com/office/drawing/2014/main" id="{07659B75-0D26-4810-BF15-CFC29B70B506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ПЛАТФОРМА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DB6D05A6-A0AA-408B-8684-2D9923DBBAA9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Обращение появляется в рабочем кабинете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928EAC24-FA29-4AC8-8CA6-C9F0FE3077EE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Слева — роль, в центре — очередь, справа — карточка выбранного дела и доступные действия.</a:t>
            </a:r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9363118C-6985-49A5-9812-FCC21BF832A7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6" name="page">
            <a:extLst>
              <a:ext uri="{FF2B5EF4-FFF2-40B4-BE49-F238E27FC236}">
                <a16:creationId xmlns:a16="http://schemas.microsoft.com/office/drawing/2014/main" id="{CE3D2794-DCEF-4FE0-9157-9DC73362FD71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3075155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C02CC39-8A92-4DFF-82C5-4D9C3859F275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28575" cy="3952875"/>
          </a:xfrm>
          <a:prstGeom prst="rect">
            <a:avLst/>
          </a:prstGeom>
          <a:solidFill>
            <a:srgbClr val="087F80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5EF0A99-DCE6-495B-BB93-ED0428827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900613" y="2728913"/>
            <a:ext cx="5429250" cy="2676525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3108C7C4-4B9D-440B-8C64-5673AE524CC9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ПУТЬ ОБРАЩЕНИЯ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7C19D854-22EA-411C-8BB5-9A54A8CCB501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Исходное сообщение превращается в дело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9CFA2CF9-A71C-4F1F-9E27-66C9C73D1AC7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2524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Куратор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C3573ABA-5B38-4574-8B8F-DE17B930DC35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ДЕЙСТВИЕ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E5C26B68-A179-4A04-96C0-94DB19A08A00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Открывает новое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дорожное обращение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3E05EBDA-0851-47F4-9187-B398831BC18F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ДАЛЬШЕ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8936445B-1DD7-46EF-8BAA-1E3131A6CF03}"/>
              </a:ext>
            </a:extLst>
          </p:cNvPr>
          <p:cNvSpPr>
            <a:spLocks noGrp="1"/>
          </p:cNvSpPr>
          <p:nvPr/>
        </p:nvSpPr>
        <p:spPr>
          <a:xfrm>
            <a:off x="685800" y="496252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У дела есть номер,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этап и следующий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ответственный.</a:t>
            </a:r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67A9D5FD-77B6-4F33-9DF0-6A6AFA1F6612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1" name="page">
            <a:extLst>
              <a:ext uri="{FF2B5EF4-FFF2-40B4-BE49-F238E27FC236}">
                <a16:creationId xmlns:a16="http://schemas.microsoft.com/office/drawing/2014/main" id="{68F20E3B-507D-4D6F-A581-A2329FA47599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2829025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6A359F6-2FB8-4E2F-AB6B-E38F9E0A1A28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28575" cy="3952875"/>
          </a:xfrm>
          <a:prstGeom prst="rect">
            <a:avLst/>
          </a:prstGeom>
          <a:solidFill>
            <a:srgbClr val="087F80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5D31EFA-886C-491D-BB13-93BC880B2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072569" y="2009775"/>
            <a:ext cx="7085337" cy="4114800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6162C011-37D7-4311-B274-0EC0519B83B1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ПУТЬ ОБРАЩЕНИЯ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ABDE2E66-8DFD-4EC9-84B5-5055C59218AB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Уточняем адрес и точку на карте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FC158B0A-5059-40E1-89C6-5D63B3CC858C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Карточка дела / Действия / Уточнение места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B5C16F4E-4F85-4A94-9A2A-B3C37165499C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2524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Куратор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DAA0BD91-EF51-425F-A2F0-F471981AC612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ДЕЙСТВИЕ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88BCADFB-36BC-4AE0-928E-C743FBBB5ED8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Заполняет адрес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и координаты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FC276009-447F-46F3-8142-B99DF08D263A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ДАЛЬШЕ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836C3B76-9BE2-4C9C-B615-CDB00C6D7FFC}"/>
              </a:ext>
            </a:extLst>
          </p:cNvPr>
          <p:cNvSpPr>
            <a:spLocks noGrp="1"/>
          </p:cNvSpPr>
          <p:nvPr/>
        </p:nvSpPr>
        <p:spPr>
          <a:xfrm>
            <a:off x="685800" y="496252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Событие привязано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к конкретному месту.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E832F74D-6FCD-4F51-86C8-980A605447F5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2" name="page">
            <a:extLst>
              <a:ext uri="{FF2B5EF4-FFF2-40B4-BE49-F238E27FC236}">
                <a16:creationId xmlns:a16="http://schemas.microsoft.com/office/drawing/2014/main" id="{8576B92D-1824-4626-99C2-ADE52CC5BD4E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1185008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3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847C20C-2D80-49F1-AFCD-5ABE1E6F6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04542" y="2009775"/>
            <a:ext cx="9382917" cy="4114800"/>
          </a:xfrm>
          <a:prstGeom prst="rect">
            <a:avLst/>
          </a:prstGeom>
        </p:spPr>
      </p:pic>
      <p:sp>
        <p:nvSpPr>
          <p:cNvPr id="2" name="phase">
            <a:extLst>
              <a:ext uri="{FF2B5EF4-FFF2-40B4-BE49-F238E27FC236}">
                <a16:creationId xmlns:a16="http://schemas.microsoft.com/office/drawing/2014/main" id="{2F85B7F2-E6A0-4D57-BA84-0A9B71A24096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ПУТЬ ОБРАЩЕНИЯ / КАРТА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7C470359-5956-42BA-A9D9-016C0A9DA17E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То же обращение — на карте города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84927DAF-6378-4859-976F-7F7DDCFBA677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Командный центр показывает расположение события и очередь обращений по территории.</a:t>
            </a:r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C73235D9-41FE-431F-8EC6-3F86D189AE0B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91ADB6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6" name="page">
            <a:extLst>
              <a:ext uri="{FF2B5EF4-FFF2-40B4-BE49-F238E27FC236}">
                <a16:creationId xmlns:a16="http://schemas.microsoft.com/office/drawing/2014/main" id="{F0E424E5-6442-498F-B208-C0F451D8F85A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91ADB6"/>
                </a:solidFill>
                <a:latin typeface="Manrope"/>
                <a:ea typeface="Manrope"/>
                <a:cs typeface="Manrope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7512320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E4657F0-3E01-43A0-B2DB-FBA38DDFF691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28575" cy="3952875"/>
          </a:xfrm>
          <a:prstGeom prst="rect">
            <a:avLst/>
          </a:prstGeom>
          <a:solidFill>
            <a:srgbClr val="087F80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20CABAE-2240-4C85-AED9-B19C94BD6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628689" y="2009775"/>
            <a:ext cx="5973097" cy="4114800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2A8CB462-DEFE-45EA-BD74-EFDA527753AA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ПУТЬ ОБРАЩЕНИЯ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5BD09830-6F41-4413-8B07-B34547279BF6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Открываем фото и детали события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F9279CDA-0BAD-4360-BC8F-DD7FFA5AF375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Командный центр / Карточка события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62D7F021-C0C2-413C-B686-73C0956B7A43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2524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Куратор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CCE3F07B-0C9C-4DED-8DC6-E10E877A4EEA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ДЕЙСТВИЕ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7E482C74-0A3F-474A-9BC2-AE5A2F8650A0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Выбирает событие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и открывает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«Подробнее»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F8006C00-3938-4CFE-8125-15CE41AED37A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ДАЛЬШЕ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BD3521E0-B055-4FC8-8242-30277D761DCD}"/>
              </a:ext>
            </a:extLst>
          </p:cNvPr>
          <p:cNvSpPr>
            <a:spLocks noGrp="1"/>
          </p:cNvSpPr>
          <p:nvPr/>
        </p:nvSpPr>
        <p:spPr>
          <a:xfrm>
            <a:off x="685800" y="496252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Адрес, сообщение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и исходное фото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видны вместе.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0C8C7F76-2B1C-46F5-8748-B6AC6D5304A1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2" name="page">
            <a:extLst>
              <a:ext uri="{FF2B5EF4-FFF2-40B4-BE49-F238E27FC236}">
                <a16:creationId xmlns:a16="http://schemas.microsoft.com/office/drawing/2014/main" id="{B5C995E6-2059-4C96-AEBA-96442D1B8346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15938208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C415507-D268-4C1F-8A1E-040B0D4BFDC4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28575" cy="3952875"/>
          </a:xfrm>
          <a:prstGeom prst="rect">
            <a:avLst/>
          </a:prstGeom>
          <a:solidFill>
            <a:srgbClr val="087F80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B2EC5A9-3A78-4581-B04B-10B8F2969B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495675" y="2321198"/>
            <a:ext cx="8239125" cy="3491954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53F1987E-86FD-4CC9-9607-B96586BF4354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ПУТЬ ОБРАЩЕНИЯ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4CA18A4F-6C19-44AA-9703-D36D9FD0763F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Выбираем орган в дереве ответственности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72250427-F594-459E-9CAE-690C8E9613A8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Кабинет / Дерево ответственности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873E26A3-03EB-43DB-A21B-35D6109FCC73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2524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Куратор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56B30EB8-49BE-4914-B509-7207CB1EEE73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ДЕЙСТВИЕ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A2B1B2CF-69F6-4DC3-B1A6-AA79AFE6EEA0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Раскрывает нужное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направление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и подразделение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52F016FF-7968-4244-ACED-8BF6CE96430D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ДАЛЬШЕ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AE583632-319A-47FF-A6DF-B322C6B64C23}"/>
              </a:ext>
            </a:extLst>
          </p:cNvPr>
          <p:cNvSpPr>
            <a:spLocks noGrp="1"/>
          </p:cNvSpPr>
          <p:nvPr/>
        </p:nvSpPr>
        <p:spPr>
          <a:xfrm>
            <a:off x="685800" y="496252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Маршрут сверяется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с компетенцией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по этому делу.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F16F891C-0237-4D87-889A-8CF722BA9450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2" name="page">
            <a:extLst>
              <a:ext uri="{FF2B5EF4-FFF2-40B4-BE49-F238E27FC236}">
                <a16:creationId xmlns:a16="http://schemas.microsoft.com/office/drawing/2014/main" id="{B8C618C2-2B83-4FE6-B001-412642E8E2DF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8406136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2A0E634-FE2A-4326-BA11-ED306130E7A0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28575" cy="3952875"/>
          </a:xfrm>
          <a:prstGeom prst="rect">
            <a:avLst/>
          </a:prstGeom>
          <a:solidFill>
            <a:srgbClr val="087F80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D04679E-6C22-485C-9884-18CAD78DA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495675" y="2106528"/>
            <a:ext cx="8239125" cy="3921295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B384DF87-372E-4AEE-A685-3083B73190E2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ПУТЬ ОБРАЩЕНИЯ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5DE6E131-0A71-4A2E-8BDB-BC321080A474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Передаём дело дорожной службе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E5FDD180-E0DD-4F5F-AE82-FCC269661594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Карточка дела / Действия / Передать на решение органу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E614EB14-AFC3-464D-A98C-28D8B4FFC795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2524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Куратор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34331FA5-EE70-4C3E-8EE3-47309186B73F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ДЕЙСТВИЕ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F17AB988-D9B4-4193-A5D7-4969E178F752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Выбирает орган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и объясняет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назначение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BBBEE168-54A2-4BC7-8FD8-02CC10CF3A81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ДАЛЬШЕ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4582592C-92DD-4A06-ADB5-36111B94ED86}"/>
              </a:ext>
            </a:extLst>
          </p:cNvPr>
          <p:cNvSpPr>
            <a:spLocks noGrp="1"/>
          </p:cNvSpPr>
          <p:nvPr/>
        </p:nvSpPr>
        <p:spPr>
          <a:xfrm>
            <a:off x="685800" y="496252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Служба получает дело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для принятия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ответственности.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B17F50DE-1283-4AF4-A41E-C3A9B975A81C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2" name="page">
            <a:extLst>
              <a:ext uri="{FF2B5EF4-FFF2-40B4-BE49-F238E27FC236}">
                <a16:creationId xmlns:a16="http://schemas.microsoft.com/office/drawing/2014/main" id="{4FA24E64-9A08-4D9E-9A64-C36716C20FD2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8259514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D8221A0-E873-4CCA-BF3C-E513481D2CD7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28575" cy="3952875"/>
          </a:xfrm>
          <a:prstGeom prst="rect">
            <a:avLst/>
          </a:prstGeom>
          <a:solidFill>
            <a:srgbClr val="087F80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BCBD5BF-9785-4B8B-AF84-D9C87B5B9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495675" y="2106528"/>
            <a:ext cx="8239125" cy="3921295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8E218F11-BD38-4C57-90A8-E6CBC5160B1C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ПУТЬ ОБРАЩЕНИЯ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8B452A26-ABD4-4E9A-B216-164A0DE40541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Орган принимает ответственность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E4EB735D-2952-4E55-9A3C-A101A3BF006D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Полученное обращение / Решение органа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72C5C6BF-0F81-4C78-8F27-DF9748538BAB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2524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Руководитель</a:t>
            </a:r>
          </a:p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службы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DAED3FEB-43B5-46AE-822A-96542000EF8E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ДЕЙСТВИЕ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1607929A-2395-4C47-8F52-F89B5AA75345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Нажимает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«Принять в работу»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1834C34D-1116-4260-B80D-FC72D2AF5E67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ДАЛЬШЕ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6E224391-BE1E-4541-BA08-51FCC2862FD2}"/>
              </a:ext>
            </a:extLst>
          </p:cNvPr>
          <p:cNvSpPr>
            <a:spLocks noGrp="1"/>
          </p:cNvSpPr>
          <p:nvPr/>
        </p:nvSpPr>
        <p:spPr>
          <a:xfrm>
            <a:off x="685800" y="496252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Открывается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планирование работ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и выдача наряда.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00FEF376-DE22-4B16-AC20-3948CC2F2325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2" name="page">
            <a:extLst>
              <a:ext uri="{FF2B5EF4-FFF2-40B4-BE49-F238E27FC236}">
                <a16:creationId xmlns:a16="http://schemas.microsoft.com/office/drawing/2014/main" id="{228855F2-587D-4470-87A0-0312AA08C31A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0717490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6EF38AB-80AC-452B-805D-664F07E7F6B7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28575" cy="3952875"/>
          </a:xfrm>
          <a:prstGeom prst="rect">
            <a:avLst/>
          </a:prstGeom>
          <a:solidFill>
            <a:srgbClr val="087F80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7FAD371-ECAA-4218-9F56-5C524E9F62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495675" y="2106528"/>
            <a:ext cx="8239125" cy="3921295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E0FD5E59-68CE-4CC8-8C72-F28807CAC7F9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ПУТЬ ОБРАЩЕНИЯ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53F56558-2C9C-4035-841F-3A74A0C6FEE2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Назначаем исполнителя и план работ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452787DD-3667-417C-AA72-DE86A2084469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Карточка дела / Действия / Выдать наряд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3B839F74-41CB-469D-8C5A-0F6B4A08A602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2524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Руководитель</a:t>
            </a:r>
          </a:p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службы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A151C715-76A0-4222-AFDA-E06F423CA192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ДЕЙСТВИЕ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04AB5F58-1017-433E-B534-F2D90E688EEE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Выбирает бригаду,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задачу и срок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5995DCC3-BF6A-48C9-8589-F36997CA7B27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ДАЛЬШЕ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7E95F03E-77FF-4ABE-8E83-DDDAD4BEE01A}"/>
              </a:ext>
            </a:extLst>
          </p:cNvPr>
          <p:cNvSpPr>
            <a:spLocks noGrp="1"/>
          </p:cNvSpPr>
          <p:nvPr/>
        </p:nvSpPr>
        <p:spPr>
          <a:xfrm>
            <a:off x="685800" y="496252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Исполнитель получает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наряд в своём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рабочем кабинете.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D3130B9D-367F-42F4-A09A-4083A0FD360E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2" name="page">
            <a:extLst>
              <a:ext uri="{FF2B5EF4-FFF2-40B4-BE49-F238E27FC236}">
                <a16:creationId xmlns:a16="http://schemas.microsoft.com/office/drawing/2014/main" id="{02FD75D8-DBCD-46B5-A6FA-1171895C9B14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14059432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0016CA8-5712-45D8-8EE4-193D4E266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06411" y="2009775"/>
            <a:ext cx="9379178" cy="4114800"/>
          </a:xfrm>
          <a:prstGeom prst="rect">
            <a:avLst/>
          </a:prstGeom>
        </p:spPr>
      </p:pic>
      <p:sp>
        <p:nvSpPr>
          <p:cNvPr id="2" name="phase">
            <a:extLst>
              <a:ext uri="{FF2B5EF4-FFF2-40B4-BE49-F238E27FC236}">
                <a16:creationId xmlns:a16="http://schemas.microsoft.com/office/drawing/2014/main" id="{7833F1C0-EE2F-4587-BB2B-67CE14C17C9C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ПЛАТФОРМА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E9355104-B648-441A-B044-D0F12226E187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Исполнитель видит назначенный наряд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A2548D59-4E25-43F1-8783-17AE5CC2EE8E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В кабинете бригады открывается то же дело: текущий этап, задача и последовательность действий.</a:t>
            </a:r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2F2D426E-7459-4725-9340-0F621049424B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6" name="page">
            <a:extLst>
              <a:ext uri="{FF2B5EF4-FFF2-40B4-BE49-F238E27FC236}">
                <a16:creationId xmlns:a16="http://schemas.microsoft.com/office/drawing/2014/main" id="{B54E2524-6571-403F-B4EF-5DD25B60C53A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5715536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0A13C66-888A-42A5-B2BF-4465B83DAA14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28575" cy="3952875"/>
          </a:xfrm>
          <a:prstGeom prst="rect">
            <a:avLst/>
          </a:prstGeom>
          <a:solidFill>
            <a:srgbClr val="087F80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916A4BE-A80E-4EA8-A072-850E64A31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052888" y="2009775"/>
            <a:ext cx="7124700" cy="4114800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49167E34-789B-4ABE-87E4-76933DF7848F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ПУТЬ ОБРАЩЕНИЯ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620C4E96-8238-4CF1-B848-9AFD8692306B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Выезд: бригада сообщает следующий шаг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B81DF200-556B-450F-A03B-DFC3A82BCD97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Кабинет исполнителя / Карточка дела / Действия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010A6B79-1547-484C-AD23-AED2E38367BF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2524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Исполнитель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E2BBFAA6-93DA-41E1-B5AB-F00460117D38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ДЕЙСТВИЕ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F3B0AD3C-0D18-4560-B631-648EEFE88744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Сообщает о выезде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5A1153A3-6384-4F1A-8686-0223F3AF4B66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ДАЛЬШЕ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C25E5747-E15A-43C3-82AE-E72314639DEB}"/>
              </a:ext>
            </a:extLst>
          </p:cNvPr>
          <p:cNvSpPr>
            <a:spLocks noGrp="1"/>
          </p:cNvSpPr>
          <p:nvPr/>
        </p:nvSpPr>
        <p:spPr>
          <a:xfrm>
            <a:off x="685800" y="496252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В деле появляется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информация о начале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выезда.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8E3E8FC9-0765-45EB-879F-6D024D1C033E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2" name="page">
            <a:extLst>
              <a:ext uri="{FF2B5EF4-FFF2-40B4-BE49-F238E27FC236}">
                <a16:creationId xmlns:a16="http://schemas.microsoft.com/office/drawing/2014/main" id="{401B3F78-1573-4FBF-B811-7A2861152337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13173919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338C219-7CB4-4B25-81F0-640CAD221339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28575" cy="3952875"/>
          </a:xfrm>
          <a:prstGeom prst="rect">
            <a:avLst/>
          </a:prstGeom>
          <a:solidFill>
            <a:srgbClr val="087F80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9321015-01EF-4EEB-AB1A-E8E7AE301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117658" y="2009775"/>
            <a:ext cx="6995160" cy="4114800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5980FA98-9E61-46E4-9491-225DD3A4F667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ПУТЬ ОБРАЩЕНИЯ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71CD0A7F-1242-4B88-A52F-8FCB1AB37A1D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Прибытие: отмечаем работу на месте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77F122FA-51E2-4C40-A57F-11D28CA9BBDF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Кабинет исполнителя / Карточка дела / Действия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FF940735-50DC-41D4-B0F8-B3715977E08B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2524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Исполнитель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C9646E76-463D-4735-9703-6C9E8394B84F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ДЕЙСТВИЕ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FBCFC044-3FEF-4DAB-850A-CE2D504D43EF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Подтверждает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прибытие на участок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95B7BDEB-1AEA-4216-A26C-2035064AB94B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ДАЛЬШЕ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DCD677D9-4B46-4EDD-B2CD-BE95C29AAFE8}"/>
              </a:ext>
            </a:extLst>
          </p:cNvPr>
          <p:cNvSpPr>
            <a:spLocks noGrp="1"/>
          </p:cNvSpPr>
          <p:nvPr/>
        </p:nvSpPr>
        <p:spPr>
          <a:xfrm>
            <a:off x="685800" y="496252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Участники видят,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что бригада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на месте.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93A666FE-741D-42ED-8FB2-C3D5B6A1477B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2" name="page">
            <a:extLst>
              <a:ext uri="{FF2B5EF4-FFF2-40B4-BE49-F238E27FC236}">
                <a16:creationId xmlns:a16="http://schemas.microsoft.com/office/drawing/2014/main" id="{C251A1D8-081E-4F00-81DC-9940A100F7F2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4591574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ABA7A65-6731-4272-A0DC-397062D39E97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28575" cy="3952875"/>
          </a:xfrm>
          <a:prstGeom prst="rect">
            <a:avLst/>
          </a:prstGeom>
          <a:solidFill>
            <a:srgbClr val="087F80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C8695C8-5189-4698-B88C-A2CB768F63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117658" y="2009775"/>
            <a:ext cx="6995160" cy="4114800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C55EBC59-818B-47FB-868F-50DF62A065D7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ПУТЬ ОБРАЩЕНИЯ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2C8E8CA2-C9AB-43FD-880F-7DBC3CF58138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Осмотр: фиксируем проблему и решение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183D1099-5B07-4493-AE27-78CBEEEA57B2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Кабинет исполнителя / Карточка дела / Действия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CE7F8CEB-CC48-4BB3-B505-61F24FA9B244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2524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Исполнитель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0B8072EE-E953-44C6-9441-FFD003836E66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ДЕЙСТВИЕ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DF0F37B0-DF9C-4352-8912-B9683D36C89D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Передаёт результат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осмотра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A3D3C788-43D3-40B6-A469-85B2D5B60197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ДАЛЬШЕ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8519413B-9C76-4239-9E3A-579AE602B212}"/>
              </a:ext>
            </a:extLst>
          </p:cNvPr>
          <p:cNvSpPr>
            <a:spLocks noGrp="1"/>
          </p:cNvSpPr>
          <p:nvPr/>
        </p:nvSpPr>
        <p:spPr>
          <a:xfrm>
            <a:off x="685800" y="496252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Сохраняется описание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дефекта и выбранного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способа ремонта.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6A5FCD92-A50A-4E17-9549-F59089F107AD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2" name="page">
            <a:extLst>
              <a:ext uri="{FF2B5EF4-FFF2-40B4-BE49-F238E27FC236}">
                <a16:creationId xmlns:a16="http://schemas.microsoft.com/office/drawing/2014/main" id="{74A29DBA-9E9D-4719-8423-20E91D2191A6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20839831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DD98EE-83C3-42C0-9B30-647E57793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168697" y="2009775"/>
            <a:ext cx="7854606" cy="4114800"/>
          </a:xfrm>
          <a:prstGeom prst="rect">
            <a:avLst/>
          </a:prstGeom>
        </p:spPr>
      </p:pic>
      <p:sp>
        <p:nvSpPr>
          <p:cNvPr id="2" name="phase">
            <a:extLst>
              <a:ext uri="{FF2B5EF4-FFF2-40B4-BE49-F238E27FC236}">
                <a16:creationId xmlns:a16="http://schemas.microsoft.com/office/drawing/2014/main" id="{D8D7124B-6517-49EC-BA8B-70C1EE4232F4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12776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ИСПОЛНЕНИЕ / ПОЛЕВОЙ ПОМОЩНИК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3D819075-3E3C-4348-877D-8941D6EDD89A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Короткий отчёт бригады связан с делом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BACCBB9D-FA15-43F0-AC71-046BBE10F934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Полевой помощник принимает текст или готовую расшифровку сообщения исполнителя.</a:t>
            </a:r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4A6F5937-EF00-4F77-A099-E30998508A6D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6" name="page">
            <a:extLst>
              <a:ext uri="{FF2B5EF4-FFF2-40B4-BE49-F238E27FC236}">
                <a16:creationId xmlns:a16="http://schemas.microsoft.com/office/drawing/2014/main" id="{73D67F93-0DD2-4E42-9E83-F300DB99D0A2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32</a:t>
            </a:r>
          </a:p>
        </p:txBody>
      </p:sp>
    </p:spTree>
    <p:extLst>
      <p:ext uri="{BB962C8B-B14F-4D97-AF65-F5344CB8AC3E}">
        <p14:creationId xmlns:p14="http://schemas.microsoft.com/office/powerpoint/2010/main" val="15787917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hase">
            <a:extLst>
              <a:ext uri="{FF2B5EF4-FFF2-40B4-BE49-F238E27FC236}">
                <a16:creationId xmlns:a16="http://schemas.microsoft.com/office/drawing/2014/main" id="{BD0DC4D1-75E1-4DEE-93B8-2E355920CA4C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12776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ИСПОЛНЕНИЕ / ПРАВИЛА ПОМОЩНИКА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65BC2C17-A90A-4437-9BDE-9089DF00583A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Помощник соблюдает порядок этапов</a:t>
            </a:r>
          </a:p>
        </p:txBody>
      </p:sp>
      <p:sp>
        <p:nvSpPr>
          <p:cNvPr id="3" name="body">
            <a:extLst>
              <a:ext uri="{FF2B5EF4-FFF2-40B4-BE49-F238E27FC236}">
                <a16:creationId xmlns:a16="http://schemas.microsoft.com/office/drawing/2014/main" id="{91A75F59-8E63-4129-B236-9CFDE7B13A6A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Понятный отчёт меняет допустимый этап. Неясное сообщение требует уточнения.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03FF0322-154A-43C4-85C2-0050BE795623}"/>
              </a:ext>
            </a:extLst>
          </p:cNvPr>
          <p:cNvSpPr>
            <a:spLocks noGrp="1"/>
          </p:cNvSpPr>
          <p:nvPr/>
        </p:nvSpPr>
        <p:spPr>
          <a:xfrm>
            <a:off x="457200" y="2143125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Последовательность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09918989-955F-40FE-8528-FDF0E8DB16A8}"/>
              </a:ext>
            </a:extLst>
          </p:cNvPr>
          <p:cNvSpPr>
            <a:spLocks noGrp="1"/>
          </p:cNvSpPr>
          <p:nvPr/>
        </p:nvSpPr>
        <p:spPr>
          <a:xfrm>
            <a:off x="4295775" y="2143125"/>
            <a:ext cx="7439025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Выезд, прибытие, осмотр, ремонт, восстановление.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38BEF98B-87F9-4B15-A4B1-C98E873CE9B6}"/>
              </a:ext>
            </a:extLst>
          </p:cNvPr>
          <p:cNvSpPr>
            <a:spLocks noGrp="1"/>
          </p:cNvSpPr>
          <p:nvPr/>
        </p:nvSpPr>
        <p:spPr>
          <a:xfrm>
            <a:off x="457200" y="3095625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Проверка доступа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40C0D730-BA46-4BB3-BB91-1A5EFC9669E3}"/>
              </a:ext>
            </a:extLst>
          </p:cNvPr>
          <p:cNvSpPr>
            <a:spLocks noGrp="1"/>
          </p:cNvSpPr>
          <p:nvPr/>
        </p:nvSpPr>
        <p:spPr>
          <a:xfrm>
            <a:off x="4295775" y="3095625"/>
            <a:ext cx="7439025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Отчёт относится к делу назначенного исполнителя.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35BB0E64-0D45-4BBE-9C80-CECF0C3D39A2}"/>
              </a:ext>
            </a:extLst>
          </p:cNvPr>
          <p:cNvSpPr>
            <a:spLocks noGrp="1"/>
          </p:cNvSpPr>
          <p:nvPr/>
        </p:nvSpPr>
        <p:spPr>
          <a:xfrm>
            <a:off x="457200" y="4048125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Неясность или пропуск этапа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28205687-93B0-4233-964F-F8FC4F76888F}"/>
              </a:ext>
            </a:extLst>
          </p:cNvPr>
          <p:cNvSpPr>
            <a:spLocks noGrp="1"/>
          </p:cNvSpPr>
          <p:nvPr/>
        </p:nvSpPr>
        <p:spPr>
          <a:xfrm>
            <a:off x="4295775" y="4048125"/>
            <a:ext cx="7439025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Система сохраняет запрос уточнения и не перескакивает вперёд.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2E00C669-D15A-4F5D-9C72-521539209A74}"/>
              </a:ext>
            </a:extLst>
          </p:cNvPr>
          <p:cNvSpPr>
            <a:spLocks noGrp="1"/>
          </p:cNvSpPr>
          <p:nvPr/>
        </p:nvSpPr>
        <p:spPr>
          <a:xfrm>
            <a:off x="457200" y="5000625"/>
            <a:ext cx="3476625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Результат остаётся на контроле</a:t>
            </a:r>
          </a:p>
        </p:txBody>
      </p:sp>
      <p:sp>
        <p:nvSpPr>
          <p:cNvPr id="11" name="body">
            <a:extLst>
              <a:ext uri="{FF2B5EF4-FFF2-40B4-BE49-F238E27FC236}">
                <a16:creationId xmlns:a16="http://schemas.microsoft.com/office/drawing/2014/main" id="{C2E61C54-7EB2-4366-91D4-7F860E45A681}"/>
              </a:ext>
            </a:extLst>
          </p:cNvPr>
          <p:cNvSpPr>
            <a:spLocks noGrp="1"/>
          </p:cNvSpPr>
          <p:nvPr/>
        </p:nvSpPr>
        <p:spPr>
          <a:xfrm>
            <a:off x="4295775" y="5000625"/>
            <a:ext cx="7439025" cy="762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Фото и независимая проверка нужны для приёмки. Помощник сам дело не закрывает.</a:t>
            </a:r>
          </a:p>
        </p:txBody>
      </p:sp>
      <p:sp>
        <p:nvSpPr>
          <p:cNvPr id="12" name="footer">
            <a:extLst>
              <a:ext uri="{FF2B5EF4-FFF2-40B4-BE49-F238E27FC236}">
                <a16:creationId xmlns:a16="http://schemas.microsoft.com/office/drawing/2014/main" id="{4DEC1524-B27B-43BB-9BC7-80D9377B1200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3" name="page">
            <a:extLst>
              <a:ext uri="{FF2B5EF4-FFF2-40B4-BE49-F238E27FC236}">
                <a16:creationId xmlns:a16="http://schemas.microsoft.com/office/drawing/2014/main" id="{DD72882A-E221-49D3-A100-C48110D5F26F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33</a:t>
            </a:r>
          </a:p>
        </p:txBody>
      </p:sp>
    </p:spTree>
    <p:extLst>
      <p:ext uri="{BB962C8B-B14F-4D97-AF65-F5344CB8AC3E}">
        <p14:creationId xmlns:p14="http://schemas.microsoft.com/office/powerpoint/2010/main" val="5806691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93B23E2-AF75-47BB-8CF3-55EA8A5A314A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28575" cy="3952875"/>
          </a:xfrm>
          <a:prstGeom prst="rect">
            <a:avLst/>
          </a:prstGeom>
          <a:solidFill>
            <a:srgbClr val="087F80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A5AFA78-8351-4E9A-91BE-FE7980B549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117658" y="2009775"/>
            <a:ext cx="6995160" cy="4114800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D7F764E0-104B-4CA8-B9D8-AFD531737BD6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ПУТЬ ОБРАЩЕНИЯ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9BB7057C-DA17-4C7F-982C-B6A7E6406B39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Ремонт: показываем ход выполнения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B13D4C6C-812E-4C73-96D1-DDE8C9D2F4B0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Кабинет исполнителя / Карточка дела / Действия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BA365BCF-A5B4-4B4E-A34F-58BE62F214C7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2524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Исполнитель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6D614735-3D8A-4D2C-BCE7-DB4B5CF38E80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ДЕЙСТВИЕ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7B023CFC-EB23-45C0-9439-CF3CB72B5250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Сообщает о начале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ремонта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88D6551C-129F-43EF-BF84-6DEFDA15C8AC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ДАЛЬШЕ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902BBDB5-9EBF-4C61-9682-D459F4483FA9}"/>
              </a:ext>
            </a:extLst>
          </p:cNvPr>
          <p:cNvSpPr>
            <a:spLocks noGrp="1"/>
          </p:cNvSpPr>
          <p:nvPr/>
        </p:nvSpPr>
        <p:spPr>
          <a:xfrm>
            <a:off x="685800" y="496252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В карточке виден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текущий состав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работ.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BFAB906B-181D-4F33-9331-055C5E61E08C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2" name="page">
            <a:extLst>
              <a:ext uri="{FF2B5EF4-FFF2-40B4-BE49-F238E27FC236}">
                <a16:creationId xmlns:a16="http://schemas.microsoft.com/office/drawing/2014/main" id="{664A883A-F761-4D7C-943C-79410D305A4A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9218231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C95E4B8-14A3-484E-9ADF-29A9AFA67766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28575" cy="3952875"/>
          </a:xfrm>
          <a:prstGeom prst="rect">
            <a:avLst/>
          </a:prstGeom>
          <a:solidFill>
            <a:srgbClr val="087F80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2213CAE-E754-4F76-9F61-C33C96A24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117658" y="2009775"/>
            <a:ext cx="6995160" cy="4114800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9255079C-FC27-42D3-86B3-D6E4F430E6CD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ПУТЬ ОБРАЩЕНИЯ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20BF65BF-5948-4FDD-9170-19BE4232506F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Завершение: восстанавливаем участок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DA01EC93-C106-4C08-B849-BDA14392FE23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Кабинет исполнителя / Карточка дела / Действия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EDD8F9FE-84D1-44D2-A522-F4E4AD0BAC81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2524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Исполнитель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C19DBEF8-9277-4630-AFBF-3F90EBB71801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ДЕЙСТВИЕ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AABB6AC3-1EC4-4B3D-B1B9-E0E58A9C8F4A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Отмечает переход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к благоустройству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F3DB1B16-65C1-4EF3-8215-852C98767915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ДАЛЬШЕ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F4E12C69-E925-4609-BFF8-579E31454BD0}"/>
              </a:ext>
            </a:extLst>
          </p:cNvPr>
          <p:cNvSpPr>
            <a:spLocks noGrp="1"/>
          </p:cNvSpPr>
          <p:nvPr/>
        </p:nvSpPr>
        <p:spPr>
          <a:xfrm>
            <a:off x="685800" y="496252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Бригада готовит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результат и материалы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для проверки.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48CD8FCD-95D7-4608-845C-3A6BB57672BE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2" name="page">
            <a:extLst>
              <a:ext uri="{FF2B5EF4-FFF2-40B4-BE49-F238E27FC236}">
                <a16:creationId xmlns:a16="http://schemas.microsoft.com/office/drawing/2014/main" id="{AF244763-5E6C-48CA-A751-F9446D819DD9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5467715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A20ABE8-8A5F-41D1-A713-B80ADCAB94B8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28575" cy="3952875"/>
          </a:xfrm>
          <a:prstGeom prst="rect">
            <a:avLst/>
          </a:prstGeom>
          <a:solidFill>
            <a:srgbClr val="087F80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1735C9F-92E9-4FFF-9294-DB93B4A32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495675" y="2075686"/>
            <a:ext cx="8239125" cy="3982978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A1FFB39E-66D4-40A8-879B-FE6D23B3CF12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ПУТЬ ОБРАЩЕНИЯ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CCD625C2-9B9D-4C17-9F57-C120E1E18B60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Загружаем фото и отчёт о выполнении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E1127D71-2A48-4C60-B57D-4112508F82EF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Карточка дела / Материалы и итог работ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1EA1A752-0207-4ABB-B4C5-73E43A59E46D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2524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Исполнитель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19238016-E2D6-4F0F-86F5-83F72CF6B6F7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ДЕЙСТВИЕ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CD85BBC6-BB26-4236-B46A-BE38C611F158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Прикрепляет фото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и передаёт отчёт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на проверку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F759E446-8B1D-4446-B0CF-65DB6911B639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ДАЛЬШЕ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5AF173A0-81F4-4E7D-86D2-32868B85F65B}"/>
              </a:ext>
            </a:extLst>
          </p:cNvPr>
          <p:cNvSpPr>
            <a:spLocks noGrp="1"/>
          </p:cNvSpPr>
          <p:nvPr/>
        </p:nvSpPr>
        <p:spPr>
          <a:xfrm>
            <a:off x="685800" y="496252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Следующее решение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принимает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контролёр.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75AF3F6A-2F4C-46C0-AD9D-9549C70AAEDB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2" name="page">
            <a:extLst>
              <a:ext uri="{FF2B5EF4-FFF2-40B4-BE49-F238E27FC236}">
                <a16:creationId xmlns:a16="http://schemas.microsoft.com/office/drawing/2014/main" id="{A325FF70-EA78-4D6F-AC5E-3871205041A7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7751824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B5AE9DB-FD53-476F-B9CE-B72E01088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8788" y="2076450"/>
            <a:ext cx="3530600" cy="264795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4A69AB4-460F-4CB2-B694-29643CB5B7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221163" y="2076450"/>
            <a:ext cx="3530600" cy="264795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4E4351-BC0E-4534-8F68-7AB409F8AF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446723" y="2009775"/>
            <a:ext cx="2728055" cy="4191000"/>
          </a:xfrm>
          <a:prstGeom prst="rect">
            <a:avLst/>
          </a:prstGeom>
        </p:spPr>
      </p:pic>
      <p:sp>
        <p:nvSpPr>
          <p:cNvPr id="4" name="phase">
            <a:extLst>
              <a:ext uri="{FF2B5EF4-FFF2-40B4-BE49-F238E27FC236}">
                <a16:creationId xmlns:a16="http://schemas.microsoft.com/office/drawing/2014/main" id="{695D6FA0-6DEB-4CBE-A318-0EC3DD3CC9B5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ПУТЬ ОБРАЩЕНИЯ / ДОКАЗАТЕЛЬСТВА</a:t>
            </a:r>
          </a:p>
        </p:txBody>
      </p:sp>
      <p:sp>
        <p:nvSpPr>
          <p:cNvPr id="5" name="title">
            <a:extLst>
              <a:ext uri="{FF2B5EF4-FFF2-40B4-BE49-F238E27FC236}">
                <a16:creationId xmlns:a16="http://schemas.microsoft.com/office/drawing/2014/main" id="{F9C28BDC-B1E7-4470-9E1B-F71BE44A7079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До и после — в материалах одного дела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53400C17-F10A-4610-BD09-D196E66B80F0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Исходное состояние и новый результат доступны контролёру для сопоставления.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71EE177C-555E-46CE-9FA2-6964D457C789}"/>
              </a:ext>
            </a:extLst>
          </p:cNvPr>
          <p:cNvSpPr>
            <a:spLocks noGrp="1"/>
          </p:cNvSpPr>
          <p:nvPr/>
        </p:nvSpPr>
        <p:spPr>
          <a:xfrm>
            <a:off x="457200" y="4933950"/>
            <a:ext cx="33337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До работ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97582E96-46E1-4EEE-8FBC-D89C39DAAF3E}"/>
              </a:ext>
            </a:extLst>
          </p:cNvPr>
          <p:cNvSpPr>
            <a:spLocks noGrp="1"/>
          </p:cNvSpPr>
          <p:nvPr/>
        </p:nvSpPr>
        <p:spPr>
          <a:xfrm>
            <a:off x="4219575" y="4933950"/>
            <a:ext cx="33337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После работ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248D4FC6-0A69-4D20-A9FA-C36AEFB3EEED}"/>
              </a:ext>
            </a:extLst>
          </p:cNvPr>
          <p:cNvSpPr>
            <a:spLocks noGrp="1"/>
          </p:cNvSpPr>
          <p:nvPr/>
        </p:nvSpPr>
        <p:spPr>
          <a:xfrm>
            <a:off x="457200" y="5543550"/>
            <a:ext cx="7296150" cy="5905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Учебные фотографии одного сценария.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Новый материал ещё ожидает проверки.</a:t>
            </a:r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A372980A-3F94-4195-95AB-60515AD5B7B8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1" name="page">
            <a:extLst>
              <a:ext uri="{FF2B5EF4-FFF2-40B4-BE49-F238E27FC236}">
                <a16:creationId xmlns:a16="http://schemas.microsoft.com/office/drawing/2014/main" id="{C22BB7C9-8EDB-4AAC-91B3-65C48014E1E1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21411842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C443ED0-03AC-4A02-BA83-54A06B40FDD0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28575" cy="3952875"/>
          </a:xfrm>
          <a:prstGeom prst="rect">
            <a:avLst/>
          </a:prstGeom>
          <a:solidFill>
            <a:srgbClr val="087F80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30C8BBE-4833-47F8-A0A5-3B771A96B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495675" y="2053656"/>
            <a:ext cx="8239125" cy="4027038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99493AA7-541E-403E-A1A1-FE63B4CD4E78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ПУТЬ ОБРАЩЕНИЯ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07042294-FA6F-45D7-B3D3-0BFB7E1D6F84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Контролёр принимает доказательство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2CCA72AB-C744-4591-8E9A-61B4676AD7CE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Карточка дела / Проверка материалов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9DEEAAD4-4EFB-4BA5-BE20-0DC3A283E863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2524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Независимый</a:t>
            </a:r>
          </a:p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контролёр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F5012737-D3EB-43A4-893E-11613535E314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ДЕЙСТВИЕ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E8C01761-F04D-4973-8EDE-04CF41593F05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Проверяет фото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и принимает материал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B4ECF76B-6BDB-4C35-BE28-E55C40394018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ДАЛЬШЕ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65F55FB0-20EC-4F3C-8337-FE76C066454B}"/>
              </a:ext>
            </a:extLst>
          </p:cNvPr>
          <p:cNvSpPr>
            <a:spLocks noGrp="1"/>
          </p:cNvSpPr>
          <p:nvPr/>
        </p:nvSpPr>
        <p:spPr>
          <a:xfrm>
            <a:off x="685800" y="496252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Принятое фото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становится основанием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для решения по делу.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F149C6CF-221A-4307-A523-883C3E4F3623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2" name="page">
            <a:extLst>
              <a:ext uri="{FF2B5EF4-FFF2-40B4-BE49-F238E27FC236}">
                <a16:creationId xmlns:a16="http://schemas.microsoft.com/office/drawing/2014/main" id="{6B38BF28-49EA-46E4-83A6-7E332B3962F4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38</a:t>
            </a:r>
          </a:p>
        </p:txBody>
      </p:sp>
    </p:spTree>
    <p:extLst>
      <p:ext uri="{BB962C8B-B14F-4D97-AF65-F5344CB8AC3E}">
        <p14:creationId xmlns:p14="http://schemas.microsoft.com/office/powerpoint/2010/main" val="17195626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A3495C2-B529-45DA-AA50-9A72A304678F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28575" cy="3952875"/>
          </a:xfrm>
          <a:prstGeom prst="rect">
            <a:avLst/>
          </a:prstGeom>
          <a:solidFill>
            <a:srgbClr val="087F80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5078A24-0BE5-43B8-B458-4575C9E43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495675" y="2106528"/>
            <a:ext cx="8239125" cy="3921295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76B856F4-01F6-4F9C-B76D-BD69905D03CD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ПУТЬ ОБРАЩЕНИЯ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183775CA-4986-4C04-B152-963FA597097E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Закрытие — отдельное решение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718B8AF8-96E4-4200-A9E7-C1A7BA2A0C82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Карточка дела / Подтверждение исполнения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A40F66C2-EED9-4433-BD16-6BCC62D7DA22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2524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Независимый</a:t>
            </a:r>
          </a:p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контролёр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5261D763-1958-43C4-8E1C-8E9F58500CE7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ДЕЙСТВИЕ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1FB47DC4-5189-4112-B91A-CF547BDFFE50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Подтверждает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закрытие или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возвращает работу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364FB488-433D-4DF7-9B00-6C510EFF1D58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ДАЛЬШЕ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505C6AEF-4721-44EE-8198-ECCE3234BB68}"/>
              </a:ext>
            </a:extLst>
          </p:cNvPr>
          <p:cNvSpPr>
            <a:spLocks noGrp="1"/>
          </p:cNvSpPr>
          <p:nvPr/>
        </p:nvSpPr>
        <p:spPr>
          <a:xfrm>
            <a:off x="685800" y="496252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Статус меняется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после решения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по результату.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54911667-BB9B-4DE7-99FC-DD9A850B6C16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2" name="page">
            <a:extLst>
              <a:ext uri="{FF2B5EF4-FFF2-40B4-BE49-F238E27FC236}">
                <a16:creationId xmlns:a16="http://schemas.microsoft.com/office/drawing/2014/main" id="{1EE0A15B-B917-4616-841C-CF18B40A3294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39</a:t>
            </a:r>
          </a:p>
        </p:txBody>
      </p:sp>
    </p:spTree>
    <p:extLst>
      <p:ext uri="{BB962C8B-B14F-4D97-AF65-F5344CB8AC3E}">
        <p14:creationId xmlns:p14="http://schemas.microsoft.com/office/powerpoint/2010/main" val="17113679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6DEF886-B816-483C-A411-9601309CA587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28575" cy="3952875"/>
          </a:xfrm>
          <a:prstGeom prst="rect">
            <a:avLst/>
          </a:prstGeom>
          <a:solidFill>
            <a:srgbClr val="087F80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3DAA96-3DEC-4A9F-9E22-CB6138EEA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967847" y="2009775"/>
            <a:ext cx="7294781" cy="4114800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2FB9A7FC-6FBA-4076-9CD1-964EFAB5DC36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ПУТЬ ОБРАЩЕНИЯ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33FDA310-DB19-4882-BB9D-9C1804D9641C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Ход работ остаётся в переписке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AA02BCCA-719D-42C8-B784-038FDC153A88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Карточка дела / Переписка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86737CB3-7D93-4D43-A039-C543BA91F436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2524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Куратор и житель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F8FA82D5-E7C8-4A9F-86D6-74861C8CF8D9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ДЕЙСТВИЕ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A6400C62-BE2C-427B-AA88-A19E460EB436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Открывают историю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сообщений по делу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426E2605-E0BC-4976-A9E1-2B8DD2B6FB5D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ДАЛЬШЕ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76ECE18C-333B-48E6-B495-7D188620B493}"/>
              </a:ext>
            </a:extLst>
          </p:cNvPr>
          <p:cNvSpPr>
            <a:spLocks noGrp="1"/>
          </p:cNvSpPr>
          <p:nvPr/>
        </p:nvSpPr>
        <p:spPr>
          <a:xfrm>
            <a:off x="685800" y="496252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Сообщения связаны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с этапами и итогом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исполнения.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3E72E0CD-CC62-4A8F-B832-211806840055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2" name="page">
            <a:extLst>
              <a:ext uri="{FF2B5EF4-FFF2-40B4-BE49-F238E27FC236}">
                <a16:creationId xmlns:a16="http://schemas.microsoft.com/office/drawing/2014/main" id="{2674963B-CAEE-4A9B-AD85-592D94201896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7806679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3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441AFE9-CF93-4428-B4F4-87335FCDFF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015163" y="228600"/>
            <a:ext cx="4514850" cy="6019800"/>
          </a:xfrm>
          <a:prstGeom prst="rect">
            <a:avLst/>
          </a:prstGeom>
        </p:spPr>
      </p:pic>
      <p:sp>
        <p:nvSpPr>
          <p:cNvPr id="2" name="phase">
            <a:extLst>
              <a:ext uri="{FF2B5EF4-FFF2-40B4-BE49-F238E27FC236}">
                <a16:creationId xmlns:a16="http://schemas.microsoft.com/office/drawing/2014/main" id="{674D9605-9803-4CBA-B0B8-74BC00B1EC5C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ПУТЬ ОБРАЩЕНИЯ / ОТВЕТ ЖИТЕЛЮ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C46B33A4-6080-4E23-9613-D9285ECBDB30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</a:lstStyle>
          <a:p>
            <a:endParaRPr/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6F478B8E-27C7-4218-94E0-EE3086E49CFB}"/>
              </a:ext>
            </a:extLst>
          </p:cNvPr>
          <p:cNvSpPr>
            <a:spLocks noGrp="1"/>
          </p:cNvSpPr>
          <p:nvPr/>
        </p:nvSpPr>
        <p:spPr>
          <a:xfrm>
            <a:off x="457200" y="1028700"/>
            <a:ext cx="6000750" cy="13239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3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3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3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Житель получает</a:t>
            </a:r>
          </a:p>
          <a:p>
            <a:pPr>
              <a:defRPr sz="33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33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понятный результат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BAC5B285-5338-449B-B8AC-EEEF80104CA8}"/>
              </a:ext>
            </a:extLst>
          </p:cNvPr>
          <p:cNvSpPr>
            <a:spLocks noGrp="1"/>
          </p:cNvSpPr>
          <p:nvPr/>
        </p:nvSpPr>
        <p:spPr>
          <a:xfrm>
            <a:off x="457200" y="3019425"/>
            <a:ext cx="6000750" cy="1371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7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Что выполнено.</a:t>
            </a:r>
          </a:p>
          <a:p>
            <a:pPr>
              <a:defRPr sz="217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Фотография после работ.</a:t>
            </a:r>
          </a:p>
          <a:p>
            <a:pPr>
              <a:defRPr sz="217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2175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Просьба оценить результат.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8C05323B-784F-41B7-991E-8FE8D63F67E0}"/>
              </a:ext>
            </a:extLst>
          </p:cNvPr>
          <p:cNvSpPr>
            <a:spLocks noGrp="1"/>
          </p:cNvSpPr>
          <p:nvPr/>
        </p:nvSpPr>
        <p:spPr>
          <a:xfrm>
            <a:off x="457200" y="5238750"/>
            <a:ext cx="6096000" cy="628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Сценарий ответа через подключаемый</a:t>
            </a:r>
          </a:p>
          <a:p>
            <a:pPr>
              <a:defRPr sz="1650" b="0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канал WhatsApp. На экране — макет.</a:t>
            </a:r>
          </a:p>
        </p:txBody>
      </p:sp>
      <p:sp>
        <p:nvSpPr>
          <p:cNvPr id="7" name="footer">
            <a:extLst>
              <a:ext uri="{FF2B5EF4-FFF2-40B4-BE49-F238E27FC236}">
                <a16:creationId xmlns:a16="http://schemas.microsoft.com/office/drawing/2014/main" id="{55F61128-75AF-4AD9-A450-25DD26811C8E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91ADB6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8" name="page">
            <a:extLst>
              <a:ext uri="{FF2B5EF4-FFF2-40B4-BE49-F238E27FC236}">
                <a16:creationId xmlns:a16="http://schemas.microsoft.com/office/drawing/2014/main" id="{86C55265-CD2B-49F0-ABB9-7EFE14C40290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91ADB6"/>
                </a:solidFill>
                <a:latin typeface="Manrope"/>
                <a:ea typeface="Manrope"/>
                <a:cs typeface="Manrope"/>
              </a:rPr>
              <a:t>41</a:t>
            </a:r>
          </a:p>
        </p:txBody>
      </p:sp>
    </p:spTree>
    <p:extLst>
      <p:ext uri="{BB962C8B-B14F-4D97-AF65-F5344CB8AC3E}">
        <p14:creationId xmlns:p14="http://schemas.microsoft.com/office/powerpoint/2010/main" val="17271819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E11C73D-E15B-42C8-907F-B4A0D3C2DA4F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28575" cy="3952875"/>
          </a:xfrm>
          <a:prstGeom prst="rect">
            <a:avLst/>
          </a:prstGeom>
          <a:solidFill>
            <a:srgbClr val="087F80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6AEB787-3B68-4FD1-B9F6-E1F2FB27D3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729038" y="2009775"/>
            <a:ext cx="7772400" cy="4114800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1A274030-A3FB-401F-AB73-0DEDC4BEAEBC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ПУТЬ ОБРАЩЕНИЯ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7D1D275A-D53E-4600-9CA8-C74C332C4AAF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Житель подтверждает или оспаривает итог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DE8AFCC1-A7DF-414A-8093-6F1D3134FCB2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Обратная связь / Результат обращения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B1D7DCDD-87E0-4EA2-BC14-816DA5AAEAE3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2524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Житель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386BF78A-AD06-4569-A3E3-75D35090892B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ДЕЙСТВИЕ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0E9A4895-AF32-4201-BB9E-A97DA9D214BB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Подтверждает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результат либо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открывает повторно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A8970597-66A8-451B-BBAB-F131115F91DD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ДАЛЬШЕ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7E5A832E-D0C4-4C15-B09F-FA52A6289558}"/>
              </a:ext>
            </a:extLst>
          </p:cNvPr>
          <p:cNvSpPr>
            <a:spLocks noGrp="1"/>
          </p:cNvSpPr>
          <p:nvPr/>
        </p:nvSpPr>
        <p:spPr>
          <a:xfrm>
            <a:off x="685800" y="496252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Обратная связь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сохраняется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в том же деле.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10E0B034-61B2-44C4-B480-9967EA7D32E2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2" name="page">
            <a:extLst>
              <a:ext uri="{FF2B5EF4-FFF2-40B4-BE49-F238E27FC236}">
                <a16:creationId xmlns:a16="http://schemas.microsoft.com/office/drawing/2014/main" id="{514C6FCA-58BC-452F-8187-36B69CA156A9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42</a:t>
            </a:r>
          </a:p>
        </p:txBody>
      </p:sp>
    </p:spTree>
    <p:extLst>
      <p:ext uri="{BB962C8B-B14F-4D97-AF65-F5344CB8AC3E}">
        <p14:creationId xmlns:p14="http://schemas.microsoft.com/office/powerpoint/2010/main" val="2520848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100D141-0D6E-43E2-98F8-32C4C93A9061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28575" cy="3952875"/>
          </a:xfrm>
          <a:prstGeom prst="rect">
            <a:avLst/>
          </a:prstGeom>
          <a:solidFill>
            <a:srgbClr val="087F80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5E3D1C5-6845-4C2B-8894-A195A6E12A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495675" y="2126965"/>
            <a:ext cx="8239125" cy="3880420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2B50E9AD-A196-42A5-A7BD-A4E66E6BFEF2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ПУТЬ ОБРАЩЕНИЯ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A9E108CA-A1FF-449C-9ADA-593813E2F788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Вся цепочка остаётся в истории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4ECAF1CF-6BA0-4DED-88EF-594D5FE6BF85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Карточка дела / История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81B3348A-632B-430E-B831-EF9C198DC40D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2524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Куратор</a:t>
            </a:r>
          </a:p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и руководство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3ACF4E5A-FCA2-4673-BF91-F6B58E93BC31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ДЕЙСТВИЕ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E22F1597-9B90-4A54-9FE5-673CA1298329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Проверяют автора,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время и пояснение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каждого шага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F7C93CA4-D6E1-46A0-80D7-00009A7A5FCE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ДАЛЬШЕ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249B8E72-2FEF-4547-AB08-FD22D859C620}"/>
              </a:ext>
            </a:extLst>
          </p:cNvPr>
          <p:cNvSpPr>
            <a:spLocks noGrp="1"/>
          </p:cNvSpPr>
          <p:nvPr/>
        </p:nvSpPr>
        <p:spPr>
          <a:xfrm>
            <a:off x="685800" y="496252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Можно восстановить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путь от сигнала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до подтверждения.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CB4B72C2-5399-4ECF-BCDD-CD1239DD9F56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2" name="page">
            <a:extLst>
              <a:ext uri="{FF2B5EF4-FFF2-40B4-BE49-F238E27FC236}">
                <a16:creationId xmlns:a16="http://schemas.microsoft.com/office/drawing/2014/main" id="{6A097FF2-0E33-41ED-A4E8-02D04D11F232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43</a:t>
            </a:r>
          </a:p>
        </p:txBody>
      </p:sp>
    </p:spTree>
    <p:extLst>
      <p:ext uri="{BB962C8B-B14F-4D97-AF65-F5344CB8AC3E}">
        <p14:creationId xmlns:p14="http://schemas.microsoft.com/office/powerpoint/2010/main" val="5445131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3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A4AD671B-34B0-42AA-B4B2-19B4ADD9C6A3}"/>
              </a:ext>
            </a:extLst>
          </p:cNvPr>
          <p:cNvSpPr>
            <a:spLocks noGrp="1"/>
          </p:cNvSpPr>
          <p:nvPr/>
        </p:nvSpPr>
        <p:spPr>
          <a:xfrm>
            <a:off x="457200" y="2133600"/>
            <a:ext cx="11277600" cy="9525"/>
          </a:xfrm>
          <a:prstGeom prst="rect">
            <a:avLst/>
          </a:prstGeom>
          <a:solidFill>
            <a:srgbClr val="26434D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6B27C8B-BD6B-45E5-951D-F9D4D9454739}"/>
              </a:ext>
            </a:extLst>
          </p:cNvPr>
          <p:cNvSpPr>
            <a:spLocks noGrp="1"/>
          </p:cNvSpPr>
          <p:nvPr/>
        </p:nvSpPr>
        <p:spPr>
          <a:xfrm>
            <a:off x="457200" y="3086100"/>
            <a:ext cx="11277600" cy="9525"/>
          </a:xfrm>
          <a:prstGeom prst="rect">
            <a:avLst/>
          </a:prstGeom>
          <a:solidFill>
            <a:srgbClr val="26434D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6CF2650-EF03-4200-949C-36F0302F2E82}"/>
              </a:ext>
            </a:extLst>
          </p:cNvPr>
          <p:cNvSpPr>
            <a:spLocks noGrp="1"/>
          </p:cNvSpPr>
          <p:nvPr/>
        </p:nvSpPr>
        <p:spPr>
          <a:xfrm>
            <a:off x="457200" y="4038600"/>
            <a:ext cx="11277600" cy="9525"/>
          </a:xfrm>
          <a:prstGeom prst="rect">
            <a:avLst/>
          </a:prstGeom>
          <a:solidFill>
            <a:srgbClr val="26434D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7B584F9-9A4B-4FC2-B52F-614332175FCA}"/>
              </a:ext>
            </a:extLst>
          </p:cNvPr>
          <p:cNvSpPr>
            <a:spLocks noGrp="1"/>
          </p:cNvSpPr>
          <p:nvPr/>
        </p:nvSpPr>
        <p:spPr>
          <a:xfrm>
            <a:off x="457200" y="4991100"/>
            <a:ext cx="11277600" cy="9525"/>
          </a:xfrm>
          <a:prstGeom prst="rect">
            <a:avLst/>
          </a:prstGeom>
          <a:solidFill>
            <a:srgbClr val="26434D"/>
          </a:solidFill>
          <a:ln w="0">
            <a:noFill/>
          </a:ln>
        </p:spPr>
      </p:sp>
      <p:sp>
        <p:nvSpPr>
          <p:cNvPr id="5" name="phase">
            <a:extLst>
              <a:ext uri="{FF2B5EF4-FFF2-40B4-BE49-F238E27FC236}">
                <a16:creationId xmlns:a16="http://schemas.microsoft.com/office/drawing/2014/main" id="{1B03676D-CD02-404D-AB9F-47E3FFD4C4F7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КОНТРОЛЬ ИСПОЛНЕНИЯ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7BCBF69D-CFC8-4936-A18A-5CB8E5834210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Если дело идёт не по плану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E1669E3B-9C71-434D-9048-C4FF3BBD19E0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Платформа содержит отдельные действия для спорного маршрута, задержки и непринятого результата.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5F3AA839-FE9D-4646-940E-6EBEE8753583}"/>
              </a:ext>
            </a:extLst>
          </p:cNvPr>
          <p:cNvSpPr>
            <a:spLocks noGrp="1"/>
          </p:cNvSpPr>
          <p:nvPr/>
        </p:nvSpPr>
        <p:spPr>
          <a:xfrm>
            <a:off x="457200" y="2314575"/>
            <a:ext cx="357187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Спор компетенции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D8B74A2C-FF20-4256-B6FD-B37FA0FC23D8}"/>
              </a:ext>
            </a:extLst>
          </p:cNvPr>
          <p:cNvSpPr>
            <a:spLocks noGrp="1"/>
          </p:cNvSpPr>
          <p:nvPr/>
        </p:nvSpPr>
        <p:spPr>
          <a:xfrm>
            <a:off x="4352925" y="2314575"/>
            <a:ext cx="7143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C4D7DC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C4D7DC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C4D7DC"/>
                </a:solidFill>
                <a:latin typeface="Manrope"/>
                <a:ea typeface="Manrope"/>
                <a:cs typeface="Manrope"/>
              </a:rPr>
              <a:t>Орган объясняет причину. Куратор выбирает новый маршрут.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145BAB6E-72B8-4698-BA01-E464E09FAAE1}"/>
              </a:ext>
            </a:extLst>
          </p:cNvPr>
          <p:cNvSpPr>
            <a:spLocks noGrp="1"/>
          </p:cNvSpPr>
          <p:nvPr/>
        </p:nvSpPr>
        <p:spPr>
          <a:xfrm>
            <a:off x="457200" y="3267075"/>
            <a:ext cx="357187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Препятствие и срок</a:t>
            </a:r>
          </a:p>
        </p:txBody>
      </p:sp>
      <p:sp>
        <p:nvSpPr>
          <p:cNvPr id="11" name="body">
            <a:extLst>
              <a:ext uri="{FF2B5EF4-FFF2-40B4-BE49-F238E27FC236}">
                <a16:creationId xmlns:a16="http://schemas.microsoft.com/office/drawing/2014/main" id="{AECA44C8-D036-4A00-A06E-7A360EB40B85}"/>
              </a:ext>
            </a:extLst>
          </p:cNvPr>
          <p:cNvSpPr>
            <a:spLocks noGrp="1"/>
          </p:cNvSpPr>
          <p:nvPr/>
        </p:nvSpPr>
        <p:spPr>
          <a:xfrm>
            <a:off x="4352925" y="3267075"/>
            <a:ext cx="7143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C4D7DC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C4D7DC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C4D7DC"/>
                </a:solidFill>
                <a:latin typeface="Manrope"/>
                <a:ea typeface="Manrope"/>
                <a:cs typeface="Manrope"/>
              </a:rPr>
              <a:t>Причина, меры и контрольная дата выносятся на согласование.</a:t>
            </a:r>
          </a:p>
        </p:txBody>
      </p:sp>
      <p:sp>
        <p:nvSpPr>
          <p:cNvPr id="12" name="body">
            <a:extLst>
              <a:ext uri="{FF2B5EF4-FFF2-40B4-BE49-F238E27FC236}">
                <a16:creationId xmlns:a16="http://schemas.microsoft.com/office/drawing/2014/main" id="{C374636F-849C-4A83-B4D2-D9B8291E3367}"/>
              </a:ext>
            </a:extLst>
          </p:cNvPr>
          <p:cNvSpPr>
            <a:spLocks noGrp="1"/>
          </p:cNvSpPr>
          <p:nvPr/>
        </p:nvSpPr>
        <p:spPr>
          <a:xfrm>
            <a:off x="457200" y="4219575"/>
            <a:ext cx="357187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Неподходящее фото</a:t>
            </a:r>
          </a:p>
        </p:txBody>
      </p:sp>
      <p:sp>
        <p:nvSpPr>
          <p:cNvPr id="13" name="body">
            <a:extLst>
              <a:ext uri="{FF2B5EF4-FFF2-40B4-BE49-F238E27FC236}">
                <a16:creationId xmlns:a16="http://schemas.microsoft.com/office/drawing/2014/main" id="{1D5EDBF3-6581-468C-AF50-DA2DCFF2FED3}"/>
              </a:ext>
            </a:extLst>
          </p:cNvPr>
          <p:cNvSpPr>
            <a:spLocks noGrp="1"/>
          </p:cNvSpPr>
          <p:nvPr/>
        </p:nvSpPr>
        <p:spPr>
          <a:xfrm>
            <a:off x="4352925" y="4219575"/>
            <a:ext cx="7143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C4D7DC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C4D7DC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C4D7DC"/>
                </a:solidFill>
                <a:latin typeface="Manrope"/>
                <a:ea typeface="Manrope"/>
                <a:cs typeface="Manrope"/>
              </a:rPr>
              <a:t>Контролёр возвращает материал с пояснением для исполнителя.</a:t>
            </a:r>
          </a:p>
        </p:txBody>
      </p:sp>
      <p:sp>
        <p:nvSpPr>
          <p:cNvPr id="14" name="body">
            <a:extLst>
              <a:ext uri="{FF2B5EF4-FFF2-40B4-BE49-F238E27FC236}">
                <a16:creationId xmlns:a16="http://schemas.microsoft.com/office/drawing/2014/main" id="{2E8DA4BD-AEB1-4F26-9EA8-07B7049AAC81}"/>
              </a:ext>
            </a:extLst>
          </p:cNvPr>
          <p:cNvSpPr>
            <a:spLocks noGrp="1"/>
          </p:cNvSpPr>
          <p:nvPr/>
        </p:nvSpPr>
        <p:spPr>
          <a:xfrm>
            <a:off x="457200" y="5172075"/>
            <a:ext cx="357187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Проблема осталась</a:t>
            </a:r>
          </a:p>
        </p:txBody>
      </p:sp>
      <p:sp>
        <p:nvSpPr>
          <p:cNvPr id="15" name="body">
            <a:extLst>
              <a:ext uri="{FF2B5EF4-FFF2-40B4-BE49-F238E27FC236}">
                <a16:creationId xmlns:a16="http://schemas.microsoft.com/office/drawing/2014/main" id="{D036F9A4-CCFD-417B-9E28-3AC55F97186A}"/>
              </a:ext>
            </a:extLst>
          </p:cNvPr>
          <p:cNvSpPr>
            <a:spLocks noGrp="1"/>
          </p:cNvSpPr>
          <p:nvPr/>
        </p:nvSpPr>
        <p:spPr>
          <a:xfrm>
            <a:off x="4352925" y="5172075"/>
            <a:ext cx="7143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C4D7DC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C4D7DC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C4D7DC"/>
                </a:solidFill>
                <a:latin typeface="Manrope"/>
                <a:ea typeface="Manrope"/>
                <a:cs typeface="Manrope"/>
              </a:rPr>
              <a:t>Житель может повторно открыть обращение.</a:t>
            </a:r>
          </a:p>
        </p:txBody>
      </p:sp>
      <p:sp>
        <p:nvSpPr>
          <p:cNvPr id="16" name="footer">
            <a:extLst>
              <a:ext uri="{FF2B5EF4-FFF2-40B4-BE49-F238E27FC236}">
                <a16:creationId xmlns:a16="http://schemas.microsoft.com/office/drawing/2014/main" id="{90F3496A-C702-404D-AB66-F2B7C0F269A0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91ADB6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7" name="page">
            <a:extLst>
              <a:ext uri="{FF2B5EF4-FFF2-40B4-BE49-F238E27FC236}">
                <a16:creationId xmlns:a16="http://schemas.microsoft.com/office/drawing/2014/main" id="{48437035-586A-4BE2-A928-54E8696E0985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91ADB6"/>
                </a:solidFill>
                <a:latin typeface="Manrope"/>
                <a:ea typeface="Manrope"/>
                <a:cs typeface="Manrope"/>
              </a:rPr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6335245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A3760B5-8968-4BA9-998B-5B9B53577374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28575" cy="3952875"/>
          </a:xfrm>
          <a:prstGeom prst="rect">
            <a:avLst/>
          </a:prstGeom>
          <a:solidFill>
            <a:srgbClr val="087F80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55B74AD-88F7-46CB-970E-93FC473AC3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915874" y="2009775"/>
            <a:ext cx="7398727" cy="4114800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6693E935-D84D-4FDF-950B-F722361524CC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КОНТРОЛЬ / СПОР КОМПЕТЕНЦИИ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C9EAE2FE-5FB0-4DB5-99A8-05EA546195CC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Передача другому органу сохраняет контекст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54BEAF3F-9860-4B6B-B7FD-9FBB1EE8DE88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Отдельный учебный пример / Перенаправление по компетенции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C98BE2AD-9AA1-4881-9161-4441ECDBBF87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2524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Куратор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A9FD897F-8ECC-49D5-A4F0-F4615B17DEDD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ДЕЙСТВИЕ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8F567DF3-516C-4EA5-922A-362E5881EEEB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Выбирает другой орган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и обосновывает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изменение маршрута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C8A0A795-8129-405C-9053-ACCA555CB501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ДАЛЬШЕ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D092134A-0372-4146-91D2-A8CDE8C7D0F7}"/>
              </a:ext>
            </a:extLst>
          </p:cNvPr>
          <p:cNvSpPr>
            <a:spLocks noGrp="1"/>
          </p:cNvSpPr>
          <p:nvPr/>
        </p:nvSpPr>
        <p:spPr>
          <a:xfrm>
            <a:off x="685800" y="496252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Новый орган получает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дело для принятия.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0E208D84-210A-42A7-A521-61D6971EA736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2" name="page">
            <a:extLst>
              <a:ext uri="{FF2B5EF4-FFF2-40B4-BE49-F238E27FC236}">
                <a16:creationId xmlns:a16="http://schemas.microsoft.com/office/drawing/2014/main" id="{79A174E5-DDC1-4B3C-AC50-E41064A10CC7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45</a:t>
            </a:r>
          </a:p>
        </p:txBody>
      </p:sp>
    </p:spTree>
    <p:extLst>
      <p:ext uri="{BB962C8B-B14F-4D97-AF65-F5344CB8AC3E}">
        <p14:creationId xmlns:p14="http://schemas.microsoft.com/office/powerpoint/2010/main" val="9509454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9C9E4D4-585B-4833-A50C-6CE799EF557E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28575" cy="3952875"/>
          </a:xfrm>
          <a:prstGeom prst="rect">
            <a:avLst/>
          </a:prstGeom>
          <a:solidFill>
            <a:srgbClr val="087F80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F43C4DA-BB8C-4AD0-AAF4-4FEB1DC76C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697378" y="2009775"/>
            <a:ext cx="7835719" cy="4114800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6C65C267-605D-4085-AAEE-29C00C20DA37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КОНТРОЛЬ / СРОКИ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31C1018A-11BE-4523-8DC2-7259B2673B57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Перенос требует плана и согласования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D3BBA018-8717-4F22-BD9F-5C679ECA9189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Отдельный учебный пример / Согласование плана задержки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C51CF055-9D62-4EFA-BC37-9DBC8C300420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2524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Руководитель</a:t>
            </a:r>
          </a:p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службы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E4E9D6EB-A30F-4B8E-BFCD-EBE6F69B2D07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ДЕЙСТВИЕ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9F1EB035-6201-449F-969D-A679A4663B34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Рассматривает причину,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меры и новую дату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CB8B7914-4D69-45A2-A217-9D658659A717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ДАЛЬШЕ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D8FF7B44-3E09-410F-A07A-02BA3714959E}"/>
              </a:ext>
            </a:extLst>
          </p:cNvPr>
          <p:cNvSpPr>
            <a:spLocks noGrp="1"/>
          </p:cNvSpPr>
          <p:nvPr/>
        </p:nvSpPr>
        <p:spPr>
          <a:xfrm>
            <a:off x="685800" y="496252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План согласуется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или отклоняется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с пояснением.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F5C85958-7799-48F9-AD01-E717F5CD3CD0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2" name="page">
            <a:extLst>
              <a:ext uri="{FF2B5EF4-FFF2-40B4-BE49-F238E27FC236}">
                <a16:creationId xmlns:a16="http://schemas.microsoft.com/office/drawing/2014/main" id="{E67E3408-01A8-46A4-A925-46CFE7DBF3C5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10116600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7198D10-CF43-4DE5-BA94-BA87A5A7ED5C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28575" cy="3952875"/>
          </a:xfrm>
          <a:prstGeom prst="rect">
            <a:avLst/>
          </a:prstGeom>
          <a:solidFill>
            <a:srgbClr val="087F80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450F84E-65B7-4DC3-BEE2-9F8FD21CC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744676" y="2009775"/>
            <a:ext cx="7741123" cy="4114800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3609571B-9257-443C-AAAB-FDEC1676DC94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КОНТРОЛЬ / ДОКАЗАТЕЛЬСТВА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DEDA42AE-6BB1-4F77-963E-8DD6E93BE28D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Работу можно вернуть на доработку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3A99F4C7-9565-4365-851A-9A7EE9BEDDE9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Отдельный учебный пример / Возврат исполнителю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21E1C2FA-3732-458F-A7B0-503DB25D09A9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2524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Независимый</a:t>
            </a:r>
          </a:p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контролёр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E079577B-F512-4D0C-AC9D-09B2FF21FF99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ДЕЙСТВИЕ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3110EEC5-8551-4AF9-8F98-D80DFCF90A97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Объясняет, почему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результат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не принимается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28C78807-AD54-4892-A753-D78B30234641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ДАЛЬШЕ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B769D779-13BB-49C5-9EAD-CC79EEE137B4}"/>
              </a:ext>
            </a:extLst>
          </p:cNvPr>
          <p:cNvSpPr>
            <a:spLocks noGrp="1"/>
          </p:cNvSpPr>
          <p:nvPr/>
        </p:nvSpPr>
        <p:spPr>
          <a:xfrm>
            <a:off x="685800" y="496252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Исполнитель получает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возврат и готовит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новые материалы.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DEF23DF1-81C7-42E4-9DB5-AC09B667879B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2" name="page">
            <a:extLst>
              <a:ext uri="{FF2B5EF4-FFF2-40B4-BE49-F238E27FC236}">
                <a16:creationId xmlns:a16="http://schemas.microsoft.com/office/drawing/2014/main" id="{8DC1C7F5-EB6A-42F5-B753-B2651ED8C8A2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47</a:t>
            </a:r>
          </a:p>
        </p:txBody>
      </p:sp>
    </p:spTree>
    <p:extLst>
      <p:ext uri="{BB962C8B-B14F-4D97-AF65-F5344CB8AC3E}">
        <p14:creationId xmlns:p14="http://schemas.microsoft.com/office/powerpoint/2010/main" val="18294507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914BF87-C791-4D65-A88F-1F25E9030DC5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28575" cy="3952875"/>
          </a:xfrm>
          <a:prstGeom prst="rect">
            <a:avLst/>
          </a:prstGeom>
          <a:solidFill>
            <a:srgbClr val="087F80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9232A6F-5C96-4750-A010-B39D404ED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495675" y="2445786"/>
            <a:ext cx="8239125" cy="3242779"/>
          </a:xfrm>
          <a:prstGeom prst="rect">
            <a:avLst/>
          </a:prstGeom>
        </p:spPr>
      </p:pic>
      <p:sp>
        <p:nvSpPr>
          <p:cNvPr id="3" name="phase">
            <a:extLst>
              <a:ext uri="{FF2B5EF4-FFF2-40B4-BE49-F238E27FC236}">
                <a16:creationId xmlns:a16="http://schemas.microsoft.com/office/drawing/2014/main" id="{A485F223-AC31-4CC6-A33A-1232707A86FB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КОНТРОЛЬ / СОВМЕСТНАЯ РАБОТА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D751D3C9-A03F-4090-91C3-78D20847AC1D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Контроль и соисполнители — отдельное окно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B3F914B1-45F0-419A-9E62-602B5C036239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Карточка дела / Контроль и соисполнители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9590D58F-2642-44F2-A8C1-B4900BC3333A}"/>
              </a:ext>
            </a:extLst>
          </p:cNvPr>
          <p:cNvSpPr>
            <a:spLocks noGrp="1"/>
          </p:cNvSpPr>
          <p:nvPr/>
        </p:nvSpPr>
        <p:spPr>
          <a:xfrm>
            <a:off x="685800" y="2114550"/>
            <a:ext cx="2524125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Куратор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E77E156B-02FE-40CA-A31F-AD835854B79C}"/>
              </a:ext>
            </a:extLst>
          </p:cNvPr>
          <p:cNvSpPr>
            <a:spLocks noGrp="1"/>
          </p:cNvSpPr>
          <p:nvPr/>
        </p:nvSpPr>
        <p:spPr>
          <a:xfrm>
            <a:off x="685800" y="297180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ДЕЙСТВИЕ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B209EB8B-AFE2-42C8-B0CA-AD39C979EDFC}"/>
              </a:ext>
            </a:extLst>
          </p:cNvPr>
          <p:cNvSpPr>
            <a:spLocks noGrp="1"/>
          </p:cNvSpPr>
          <p:nvPr/>
        </p:nvSpPr>
        <p:spPr>
          <a:xfrm>
            <a:off x="685800" y="326707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Задаёт ожидаемый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результат и срок</a:t>
            </a:r>
          </a:p>
          <a:p>
            <a:pPr>
              <a:defRPr sz="1725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1725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соисполнителя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F2D2B30F-FA52-4346-8F4E-FC82B3CE691B}"/>
              </a:ext>
            </a:extLst>
          </p:cNvPr>
          <p:cNvSpPr>
            <a:spLocks noGrp="1"/>
          </p:cNvSpPr>
          <p:nvPr/>
        </p:nvSpPr>
        <p:spPr>
          <a:xfrm>
            <a:off x="685800" y="4667250"/>
            <a:ext cx="2524125" cy="219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50" b="1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050" b="1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ДАЛЬШЕ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039C8061-81DD-4D66-9E5E-655ADC4220F1}"/>
              </a:ext>
            </a:extLst>
          </p:cNvPr>
          <p:cNvSpPr>
            <a:spLocks noGrp="1"/>
          </p:cNvSpPr>
          <p:nvPr/>
        </p:nvSpPr>
        <p:spPr>
          <a:xfrm>
            <a:off x="685800" y="4962525"/>
            <a:ext cx="2476500" cy="1104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Участие другой службы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связано с делом</a:t>
            </a:r>
          </a:p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и обязательством.</a:t>
            </a:r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1A9AF588-5FA0-42BA-8F54-CCB3529D225B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2" name="page">
            <a:extLst>
              <a:ext uri="{FF2B5EF4-FFF2-40B4-BE49-F238E27FC236}">
                <a16:creationId xmlns:a16="http://schemas.microsoft.com/office/drawing/2014/main" id="{592D3DA3-D261-476A-A77C-2E25EA45A09D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48</a:t>
            </a:r>
          </a:p>
        </p:txBody>
      </p:sp>
    </p:spTree>
    <p:extLst>
      <p:ext uri="{BB962C8B-B14F-4D97-AF65-F5344CB8AC3E}">
        <p14:creationId xmlns:p14="http://schemas.microsoft.com/office/powerpoint/2010/main" val="14831073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90D2A73-7C83-41FE-B81C-61A7D5EC8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64751" y="2009775"/>
            <a:ext cx="8662497" cy="4114800"/>
          </a:xfrm>
          <a:prstGeom prst="rect">
            <a:avLst/>
          </a:prstGeom>
        </p:spPr>
      </p:pic>
      <p:sp>
        <p:nvSpPr>
          <p:cNvPr id="2" name="phase">
            <a:extLst>
              <a:ext uri="{FF2B5EF4-FFF2-40B4-BE49-F238E27FC236}">
                <a16:creationId xmlns:a16="http://schemas.microsoft.com/office/drawing/2014/main" id="{B13C258C-A8B4-4643-BD73-CEB3F986CF75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УПРАВЛЕНИЕ / КАБИНЕТ СЛУЖБЫ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62F7141D-96BA-4D76-9751-E918BE1A4A31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Служба видит собственный результат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93F0B32C-5639-4C6D-8438-5E0F5937EB04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Отдельный отчёт собирает обращения, проверки и подтверждения в пределах службы.</a:t>
            </a:r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A7E5553A-CD11-4B65-A157-6559A4A8C248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6" name="page">
            <a:extLst>
              <a:ext uri="{FF2B5EF4-FFF2-40B4-BE49-F238E27FC236}">
                <a16:creationId xmlns:a16="http://schemas.microsoft.com/office/drawing/2014/main" id="{309C5192-28FD-4620-9B59-4C847B021D31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49</a:t>
            </a:r>
          </a:p>
        </p:txBody>
      </p:sp>
    </p:spTree>
    <p:extLst>
      <p:ext uri="{BB962C8B-B14F-4D97-AF65-F5344CB8AC3E}">
        <p14:creationId xmlns:p14="http://schemas.microsoft.com/office/powerpoint/2010/main" val="9227018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3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419AB83-FAED-48A9-AA88-F2022C360B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7200" y="2579983"/>
            <a:ext cx="11277600" cy="2974385"/>
          </a:xfrm>
          <a:prstGeom prst="rect">
            <a:avLst/>
          </a:prstGeom>
        </p:spPr>
      </p:pic>
      <p:sp>
        <p:nvSpPr>
          <p:cNvPr id="2" name="phase">
            <a:extLst>
              <a:ext uri="{FF2B5EF4-FFF2-40B4-BE49-F238E27FC236}">
                <a16:creationId xmlns:a16="http://schemas.microsoft.com/office/drawing/2014/main" id="{8D3C2CFB-5F97-41DD-ADAD-F6106F8ACBA2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УПРАВЛЕНИЕ / ГОРОДСКОЙ УРОВЕНЬ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D7F58E34-B530-4BDC-AD50-52BF2166E096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Руководство возвращается к картине города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B797CEA8-2423-408F-A0CF-ADB900523493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После одного дела — общая аналитика по органам, срокам и результатам.</a:t>
            </a:r>
          </a:p>
        </p:txBody>
      </p:sp>
      <p:sp>
        <p:nvSpPr>
          <p:cNvPr id="5" name="footer">
            <a:extLst>
              <a:ext uri="{FF2B5EF4-FFF2-40B4-BE49-F238E27FC236}">
                <a16:creationId xmlns:a16="http://schemas.microsoft.com/office/drawing/2014/main" id="{49A3DD97-2825-4EE5-ADCB-94541C0299F2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91ADB6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6" name="page">
            <a:extLst>
              <a:ext uri="{FF2B5EF4-FFF2-40B4-BE49-F238E27FC236}">
                <a16:creationId xmlns:a16="http://schemas.microsoft.com/office/drawing/2014/main" id="{25643415-04C5-404E-B8CC-90053C3283E4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91ADB6"/>
                </a:solidFill>
                <a:latin typeface="Manrope"/>
                <a:ea typeface="Manrope"/>
                <a:cs typeface="Manrope"/>
              </a:rPr>
              <a:t>50</a:t>
            </a:r>
          </a:p>
        </p:txBody>
      </p:sp>
    </p:spTree>
    <p:extLst>
      <p:ext uri="{BB962C8B-B14F-4D97-AF65-F5344CB8AC3E}">
        <p14:creationId xmlns:p14="http://schemas.microsoft.com/office/powerpoint/2010/main" val="16417349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5C5FA70-F43C-4EF9-9326-D438D2642E98}"/>
              </a:ext>
            </a:extLst>
          </p:cNvPr>
          <p:cNvSpPr>
            <a:spLocks noGrp="1"/>
          </p:cNvSpPr>
          <p:nvPr/>
        </p:nvSpPr>
        <p:spPr>
          <a:xfrm>
            <a:off x="457200" y="2133600"/>
            <a:ext cx="11277600" cy="9525"/>
          </a:xfrm>
          <a:prstGeom prst="rect">
            <a:avLst/>
          </a:prstGeom>
          <a:solidFill>
            <a:srgbClr val="D5E2E2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282BD42-D45A-4EB0-9F43-D6EDFBB61B73}"/>
              </a:ext>
            </a:extLst>
          </p:cNvPr>
          <p:cNvSpPr>
            <a:spLocks noGrp="1"/>
          </p:cNvSpPr>
          <p:nvPr/>
        </p:nvSpPr>
        <p:spPr>
          <a:xfrm>
            <a:off x="457200" y="3086100"/>
            <a:ext cx="11277600" cy="9525"/>
          </a:xfrm>
          <a:prstGeom prst="rect">
            <a:avLst/>
          </a:prstGeom>
          <a:solidFill>
            <a:srgbClr val="D5E2E2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7E36DDC-5015-4F27-B0E5-7CDE01A9B261}"/>
              </a:ext>
            </a:extLst>
          </p:cNvPr>
          <p:cNvSpPr>
            <a:spLocks noGrp="1"/>
          </p:cNvSpPr>
          <p:nvPr/>
        </p:nvSpPr>
        <p:spPr>
          <a:xfrm>
            <a:off x="457200" y="4038600"/>
            <a:ext cx="11277600" cy="9525"/>
          </a:xfrm>
          <a:prstGeom prst="rect">
            <a:avLst/>
          </a:prstGeom>
          <a:solidFill>
            <a:srgbClr val="D5E2E2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0EC3B88-B47A-4542-8AD9-4D81DA569CDB}"/>
              </a:ext>
            </a:extLst>
          </p:cNvPr>
          <p:cNvSpPr>
            <a:spLocks noGrp="1"/>
          </p:cNvSpPr>
          <p:nvPr/>
        </p:nvSpPr>
        <p:spPr>
          <a:xfrm>
            <a:off x="457200" y="4991100"/>
            <a:ext cx="11277600" cy="9525"/>
          </a:xfrm>
          <a:prstGeom prst="rect">
            <a:avLst/>
          </a:prstGeom>
          <a:solidFill>
            <a:srgbClr val="D5E2E2"/>
          </a:solidFill>
          <a:ln w="0">
            <a:noFill/>
          </a:ln>
        </p:spPr>
      </p:sp>
      <p:sp>
        <p:nvSpPr>
          <p:cNvPr id="5" name="phase">
            <a:extLst>
              <a:ext uri="{FF2B5EF4-FFF2-40B4-BE49-F238E27FC236}">
                <a16:creationId xmlns:a16="http://schemas.microsoft.com/office/drawing/2014/main" id="{7AAABB59-E54A-48DC-9A2A-347ED52349F3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ЦЕННОСТЬ ДЛЯ АКИМАТА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17A97384-3FC7-494D-B321-E8592D53B4C9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12343E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12343E"/>
                </a:solidFill>
                <a:latin typeface="Manrope"/>
                <a:ea typeface="Manrope"/>
                <a:cs typeface="Manrope"/>
              </a:rPr>
              <a:t>Что получает город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2234D432-87D4-48EE-83C8-17F89985F52B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Платформа связывает операционную работу служб с управленческим контролем.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C30DD6CE-7C03-49D0-8187-F91F698F3EB1}"/>
              </a:ext>
            </a:extLst>
          </p:cNvPr>
          <p:cNvSpPr>
            <a:spLocks noGrp="1"/>
          </p:cNvSpPr>
          <p:nvPr/>
        </p:nvSpPr>
        <p:spPr>
          <a:xfrm>
            <a:off x="457200" y="2314575"/>
            <a:ext cx="357187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Прозрачную ответственность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2847167B-B696-44B6-ACBF-9FE0A482044A}"/>
              </a:ext>
            </a:extLst>
          </p:cNvPr>
          <p:cNvSpPr>
            <a:spLocks noGrp="1"/>
          </p:cNvSpPr>
          <p:nvPr/>
        </p:nvSpPr>
        <p:spPr>
          <a:xfrm>
            <a:off x="4352925" y="2314575"/>
            <a:ext cx="7143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Из карточки видно, кто должен сделать следующий шаг.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AE2EE3A8-C396-4B29-8EEB-6ED10CB0DE16}"/>
              </a:ext>
            </a:extLst>
          </p:cNvPr>
          <p:cNvSpPr>
            <a:spLocks noGrp="1"/>
          </p:cNvSpPr>
          <p:nvPr/>
        </p:nvSpPr>
        <p:spPr>
          <a:xfrm>
            <a:off x="457200" y="3267075"/>
            <a:ext cx="357187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Проверяемое исполнение</a:t>
            </a:r>
          </a:p>
        </p:txBody>
      </p:sp>
      <p:sp>
        <p:nvSpPr>
          <p:cNvPr id="11" name="body">
            <a:extLst>
              <a:ext uri="{FF2B5EF4-FFF2-40B4-BE49-F238E27FC236}">
                <a16:creationId xmlns:a16="http://schemas.microsoft.com/office/drawing/2014/main" id="{0357C8AB-3B27-4981-8165-9263C445F9DF}"/>
              </a:ext>
            </a:extLst>
          </p:cNvPr>
          <p:cNvSpPr>
            <a:spLocks noGrp="1"/>
          </p:cNvSpPr>
          <p:nvPr/>
        </p:nvSpPr>
        <p:spPr>
          <a:xfrm>
            <a:off x="4352925" y="3267075"/>
            <a:ext cx="7143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Фото, решение контролёра и мнение жителя сохраняются вместе.</a:t>
            </a:r>
          </a:p>
        </p:txBody>
      </p:sp>
      <p:sp>
        <p:nvSpPr>
          <p:cNvPr id="12" name="body">
            <a:extLst>
              <a:ext uri="{FF2B5EF4-FFF2-40B4-BE49-F238E27FC236}">
                <a16:creationId xmlns:a16="http://schemas.microsoft.com/office/drawing/2014/main" id="{7780CD3C-DF76-493F-B190-859738A3D0E5}"/>
              </a:ext>
            </a:extLst>
          </p:cNvPr>
          <p:cNvSpPr>
            <a:spLocks noGrp="1"/>
          </p:cNvSpPr>
          <p:nvPr/>
        </p:nvSpPr>
        <p:spPr>
          <a:xfrm>
            <a:off x="457200" y="4219575"/>
            <a:ext cx="357187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Контроль задержек</a:t>
            </a:r>
          </a:p>
        </p:txBody>
      </p:sp>
      <p:sp>
        <p:nvSpPr>
          <p:cNvPr id="13" name="body">
            <a:extLst>
              <a:ext uri="{FF2B5EF4-FFF2-40B4-BE49-F238E27FC236}">
                <a16:creationId xmlns:a16="http://schemas.microsoft.com/office/drawing/2014/main" id="{7FDC7704-D3B9-411D-8B8F-5C844330F800}"/>
              </a:ext>
            </a:extLst>
          </p:cNvPr>
          <p:cNvSpPr>
            <a:spLocks noGrp="1"/>
          </p:cNvSpPr>
          <p:nvPr/>
        </p:nvSpPr>
        <p:spPr>
          <a:xfrm>
            <a:off x="4352925" y="4219575"/>
            <a:ext cx="7143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Сроки, препятствия и возвраты доступны для разбора.</a:t>
            </a:r>
          </a:p>
        </p:txBody>
      </p:sp>
      <p:sp>
        <p:nvSpPr>
          <p:cNvPr id="14" name="body">
            <a:extLst>
              <a:ext uri="{FF2B5EF4-FFF2-40B4-BE49-F238E27FC236}">
                <a16:creationId xmlns:a16="http://schemas.microsoft.com/office/drawing/2014/main" id="{7C133C88-357E-4C58-A46D-E72C4BCBCDA7}"/>
              </a:ext>
            </a:extLst>
          </p:cNvPr>
          <p:cNvSpPr>
            <a:spLocks noGrp="1"/>
          </p:cNvSpPr>
          <p:nvPr/>
        </p:nvSpPr>
        <p:spPr>
          <a:xfrm>
            <a:off x="457200" y="5172075"/>
            <a:ext cx="3571875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087F80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087F80"/>
                </a:solidFill>
                <a:latin typeface="Manrope"/>
                <a:ea typeface="Manrope"/>
                <a:cs typeface="Manrope"/>
              </a:rPr>
              <a:t>Единый рабочий процесс</a:t>
            </a:r>
          </a:p>
        </p:txBody>
      </p:sp>
      <p:sp>
        <p:nvSpPr>
          <p:cNvPr id="15" name="body">
            <a:extLst>
              <a:ext uri="{FF2B5EF4-FFF2-40B4-BE49-F238E27FC236}">
                <a16:creationId xmlns:a16="http://schemas.microsoft.com/office/drawing/2014/main" id="{2187E879-9138-47B4-9AB3-A32A0158579E}"/>
              </a:ext>
            </a:extLst>
          </p:cNvPr>
          <p:cNvSpPr>
            <a:spLocks noGrp="1"/>
          </p:cNvSpPr>
          <p:nvPr/>
        </p:nvSpPr>
        <p:spPr>
          <a:xfrm>
            <a:off x="4352925" y="5172075"/>
            <a:ext cx="7143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8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Обращение проходит через роли, карту, службы и историю.</a:t>
            </a:r>
          </a:p>
        </p:txBody>
      </p:sp>
      <p:sp>
        <p:nvSpPr>
          <p:cNvPr id="16" name="footer">
            <a:extLst>
              <a:ext uri="{FF2B5EF4-FFF2-40B4-BE49-F238E27FC236}">
                <a16:creationId xmlns:a16="http://schemas.microsoft.com/office/drawing/2014/main" id="{F517FA85-B439-4472-A7B6-1BD401CB2493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7" name="page">
            <a:extLst>
              <a:ext uri="{FF2B5EF4-FFF2-40B4-BE49-F238E27FC236}">
                <a16:creationId xmlns:a16="http://schemas.microsoft.com/office/drawing/2014/main" id="{B9DA9364-8385-4AA0-99A5-79DD1A36D463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536B73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536B73"/>
                </a:solidFill>
                <a:latin typeface="Manrope"/>
                <a:ea typeface="Manrope"/>
                <a:cs typeface="Manrope"/>
              </a:rPr>
              <a:t>51</a:t>
            </a:r>
          </a:p>
        </p:txBody>
      </p:sp>
    </p:spTree>
    <p:extLst>
      <p:ext uri="{BB962C8B-B14F-4D97-AF65-F5344CB8AC3E}">
        <p14:creationId xmlns:p14="http://schemas.microsoft.com/office/powerpoint/2010/main" val="15106450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3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16E99DD-5F88-4629-AFCE-01A2DC9309A4}"/>
              </a:ext>
            </a:extLst>
          </p:cNvPr>
          <p:cNvSpPr>
            <a:spLocks noGrp="1"/>
          </p:cNvSpPr>
          <p:nvPr/>
        </p:nvSpPr>
        <p:spPr>
          <a:xfrm>
            <a:off x="457200" y="4829175"/>
            <a:ext cx="11277600" cy="9525"/>
          </a:xfrm>
          <a:prstGeom prst="rect">
            <a:avLst/>
          </a:prstGeom>
          <a:solidFill>
            <a:srgbClr val="28505B"/>
          </a:solidFill>
          <a:ln w="0">
            <a:noFill/>
          </a:ln>
        </p:spPr>
      </p:sp>
      <p:sp>
        <p:nvSpPr>
          <p:cNvPr id="2" name="phase">
            <a:extLst>
              <a:ext uri="{FF2B5EF4-FFF2-40B4-BE49-F238E27FC236}">
                <a16:creationId xmlns:a16="http://schemas.microsoft.com/office/drawing/2014/main" id="{B8854803-F763-44B8-8417-44A92D0E68C1}"/>
              </a:ext>
            </a:extLst>
          </p:cNvPr>
          <p:cNvSpPr>
            <a:spLocks noGrp="1"/>
          </p:cNvSpPr>
          <p:nvPr/>
        </p:nvSpPr>
        <p:spPr>
          <a:xfrm>
            <a:off x="457200" y="247650"/>
            <a:ext cx="10096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СЛЕДУЮЩИЙ ШАГ</a:t>
            </a:r>
          </a:p>
        </p:txBody>
      </p:sp>
      <p:sp>
        <p:nvSpPr>
          <p:cNvPr id="3" name="title">
            <a:extLst>
              <a:ext uri="{FF2B5EF4-FFF2-40B4-BE49-F238E27FC236}">
                <a16:creationId xmlns:a16="http://schemas.microsoft.com/office/drawing/2014/main" id="{3505E423-8D21-4990-A873-A39E134B75B1}"/>
              </a:ext>
            </a:extLst>
          </p:cNvPr>
          <p:cNvSpPr>
            <a:spLocks noGrp="1"/>
          </p:cNvSpPr>
          <p:nvPr/>
        </p:nvSpPr>
        <p:spPr>
          <a:xfrm>
            <a:off x="457200" y="638175"/>
            <a:ext cx="112776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850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850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Проверим ЕКЦ109+ на городском пилоте</a:t>
            </a:r>
          </a:p>
        </p:txBody>
      </p:sp>
      <p:sp>
        <p:nvSpPr>
          <p:cNvPr id="4" name="body">
            <a:extLst>
              <a:ext uri="{FF2B5EF4-FFF2-40B4-BE49-F238E27FC236}">
                <a16:creationId xmlns:a16="http://schemas.microsoft.com/office/drawing/2014/main" id="{E31AE704-FBE1-4425-A26F-C5969A836D77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1650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Один район, согласованные службы и полный путь обращения от входа до результата.</a:t>
            </a:r>
          </a:p>
        </p:txBody>
      </p:sp>
      <p:sp>
        <p:nvSpPr>
          <p:cNvPr id="5" name="body">
            <a:extLst>
              <a:ext uri="{FF2B5EF4-FFF2-40B4-BE49-F238E27FC236}">
                <a16:creationId xmlns:a16="http://schemas.microsoft.com/office/drawing/2014/main" id="{0B570740-F693-443A-A5D7-C995C7953082}"/>
              </a:ext>
            </a:extLst>
          </p:cNvPr>
          <p:cNvSpPr>
            <a:spLocks noGrp="1"/>
          </p:cNvSpPr>
          <p:nvPr/>
        </p:nvSpPr>
        <p:spPr>
          <a:xfrm>
            <a:off x="457200" y="2305050"/>
            <a:ext cx="3381375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3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3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3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Настроить</a:t>
            </a:r>
          </a:p>
        </p:txBody>
      </p:sp>
      <p:sp>
        <p:nvSpPr>
          <p:cNvPr id="6" name="body">
            <a:extLst>
              <a:ext uri="{FF2B5EF4-FFF2-40B4-BE49-F238E27FC236}">
                <a16:creationId xmlns:a16="http://schemas.microsoft.com/office/drawing/2014/main" id="{6978B965-FA1E-4C96-9048-581517A64C4F}"/>
              </a:ext>
            </a:extLst>
          </p:cNvPr>
          <p:cNvSpPr>
            <a:spLocks noGrp="1"/>
          </p:cNvSpPr>
          <p:nvPr/>
        </p:nvSpPr>
        <p:spPr>
          <a:xfrm>
            <a:off x="457200" y="2933700"/>
            <a:ext cx="3381375" cy="1514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1875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Роли и регламент.</a:t>
            </a:r>
          </a:p>
          <a:p>
            <a:pPr>
              <a:defRPr sz="187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1875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Реестры и маршруты.</a:t>
            </a:r>
          </a:p>
          <a:p>
            <a:pPr>
              <a:defRPr sz="187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1875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Официальный канал связи.</a:t>
            </a:r>
          </a:p>
        </p:txBody>
      </p:sp>
      <p:sp>
        <p:nvSpPr>
          <p:cNvPr id="7" name="body">
            <a:extLst>
              <a:ext uri="{FF2B5EF4-FFF2-40B4-BE49-F238E27FC236}">
                <a16:creationId xmlns:a16="http://schemas.microsoft.com/office/drawing/2014/main" id="{0E9A3490-02B5-4B87-8901-882E63B70750}"/>
              </a:ext>
            </a:extLst>
          </p:cNvPr>
          <p:cNvSpPr>
            <a:spLocks noGrp="1"/>
          </p:cNvSpPr>
          <p:nvPr/>
        </p:nvSpPr>
        <p:spPr>
          <a:xfrm>
            <a:off x="4381500" y="2305050"/>
            <a:ext cx="3381375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3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3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3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Пройти</a:t>
            </a:r>
          </a:p>
        </p:txBody>
      </p:sp>
      <p:sp>
        <p:nvSpPr>
          <p:cNvPr id="8" name="body">
            <a:extLst>
              <a:ext uri="{FF2B5EF4-FFF2-40B4-BE49-F238E27FC236}">
                <a16:creationId xmlns:a16="http://schemas.microsoft.com/office/drawing/2014/main" id="{ED9CCFC0-987A-4FDD-BC29-D33E29B3B7A7}"/>
              </a:ext>
            </a:extLst>
          </p:cNvPr>
          <p:cNvSpPr>
            <a:spLocks noGrp="1"/>
          </p:cNvSpPr>
          <p:nvPr/>
        </p:nvSpPr>
        <p:spPr>
          <a:xfrm>
            <a:off x="4381500" y="2933700"/>
            <a:ext cx="3381375" cy="1514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1875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Приём и назначение.</a:t>
            </a:r>
          </a:p>
          <a:p>
            <a:pPr>
              <a:defRPr sz="187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1875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Работу исполнителя.</a:t>
            </a:r>
          </a:p>
          <a:p>
            <a:pPr>
              <a:defRPr sz="187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1875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Приёмку и ответ жителю.</a:t>
            </a:r>
          </a:p>
        </p:txBody>
      </p:sp>
      <p:sp>
        <p:nvSpPr>
          <p:cNvPr id="9" name="body">
            <a:extLst>
              <a:ext uri="{FF2B5EF4-FFF2-40B4-BE49-F238E27FC236}">
                <a16:creationId xmlns:a16="http://schemas.microsoft.com/office/drawing/2014/main" id="{A9A57626-F86C-4ECF-81B1-87EA94E770F2}"/>
              </a:ext>
            </a:extLst>
          </p:cNvPr>
          <p:cNvSpPr>
            <a:spLocks noGrp="1"/>
          </p:cNvSpPr>
          <p:nvPr/>
        </p:nvSpPr>
        <p:spPr>
          <a:xfrm>
            <a:off x="8305800" y="2305050"/>
            <a:ext cx="3381375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3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32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232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Измерить</a:t>
            </a:r>
          </a:p>
        </p:txBody>
      </p:sp>
      <p:sp>
        <p:nvSpPr>
          <p:cNvPr id="10" name="body">
            <a:extLst>
              <a:ext uri="{FF2B5EF4-FFF2-40B4-BE49-F238E27FC236}">
                <a16:creationId xmlns:a16="http://schemas.microsoft.com/office/drawing/2014/main" id="{903B51AE-FE02-4760-BECD-594ED92E3BA0}"/>
              </a:ext>
            </a:extLst>
          </p:cNvPr>
          <p:cNvSpPr>
            <a:spLocks noGrp="1"/>
          </p:cNvSpPr>
          <p:nvPr/>
        </p:nvSpPr>
        <p:spPr>
          <a:xfrm>
            <a:off x="8305800" y="2933700"/>
            <a:ext cx="3381375" cy="1514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1875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Время принятия.</a:t>
            </a:r>
          </a:p>
          <a:p>
            <a:pPr>
              <a:defRPr sz="187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1875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Срок исполнения.</a:t>
            </a:r>
          </a:p>
          <a:p>
            <a:pPr>
              <a:defRPr sz="187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1875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Возвраты и оценку жителя.</a:t>
            </a:r>
          </a:p>
        </p:txBody>
      </p:sp>
      <p:sp>
        <p:nvSpPr>
          <p:cNvPr id="11" name="body">
            <a:extLst>
              <a:ext uri="{FF2B5EF4-FFF2-40B4-BE49-F238E27FC236}">
                <a16:creationId xmlns:a16="http://schemas.microsoft.com/office/drawing/2014/main" id="{37F3C75F-2B13-40BE-AA0F-4CD1EDF33A14}"/>
              </a:ext>
            </a:extLst>
          </p:cNvPr>
          <p:cNvSpPr>
            <a:spLocks noGrp="1"/>
          </p:cNvSpPr>
          <p:nvPr/>
        </p:nvSpPr>
        <p:spPr>
          <a:xfrm>
            <a:off x="457200" y="5124450"/>
            <a:ext cx="11277600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FFFFFF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FFFFFF"/>
                </a:solidFill>
                <a:latin typeface="Manrope"/>
                <a:ea typeface="Manrope"/>
                <a:cs typeface="Manrope"/>
              </a:rPr>
              <a:t>Руслан Машкенов · основатель и алгоритмист</a:t>
            </a:r>
          </a:p>
        </p:txBody>
      </p:sp>
      <p:sp>
        <p:nvSpPr>
          <p:cNvPr id="12" name="body">
            <a:extLst>
              <a:ext uri="{FF2B5EF4-FFF2-40B4-BE49-F238E27FC236}">
                <a16:creationId xmlns:a16="http://schemas.microsoft.com/office/drawing/2014/main" id="{4252022F-631F-4ACF-AF3A-7C851E358BB8}"/>
              </a:ext>
            </a:extLst>
          </p:cNvPr>
          <p:cNvSpPr>
            <a:spLocks noGrp="1"/>
          </p:cNvSpPr>
          <p:nvPr/>
        </p:nvSpPr>
        <p:spPr>
          <a:xfrm>
            <a:off x="457200" y="5553075"/>
            <a:ext cx="1127760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575" b="0">
                <a:solidFill>
                  <a:srgbClr val="BED2D8"/>
                </a:solidFill>
                <a:latin typeface="Manrope"/>
                <a:ea typeface="Manrope"/>
                <a:cs typeface="Manrope"/>
              </a:defRPr>
            </a:pPr>
            <a:r>
              <a:rPr sz="1575" b="0">
                <a:solidFill>
                  <a:srgbClr val="BED2D8"/>
                </a:solidFill>
                <a:latin typeface="Manrope"/>
                <a:ea typeface="Manrope"/>
                <a:cs typeface="Manrope"/>
              </a:rPr>
              <a:t>Ануарова Альвиса Мейрамовна · информация и поддержка проекта</a:t>
            </a:r>
          </a:p>
        </p:txBody>
      </p:sp>
      <p:sp>
        <p:nvSpPr>
          <p:cNvPr id="13" name="body">
            <a:extLst>
              <a:ext uri="{FF2B5EF4-FFF2-40B4-BE49-F238E27FC236}">
                <a16:creationId xmlns:a16="http://schemas.microsoft.com/office/drawing/2014/main" id="{B392EA2A-085C-4B76-B611-2EBB7484160B}"/>
              </a:ext>
            </a:extLst>
          </p:cNvPr>
          <p:cNvSpPr>
            <a:spLocks noGrp="1"/>
          </p:cNvSpPr>
          <p:nvPr/>
        </p:nvSpPr>
        <p:spPr>
          <a:xfrm>
            <a:off x="457200" y="5962650"/>
            <a:ext cx="11277600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0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725" b="0">
                <a:solidFill>
                  <a:srgbClr val="62D3BE"/>
                </a:solidFill>
                <a:latin typeface="Manrope"/>
                <a:ea typeface="Manrope"/>
                <a:cs typeface="Manrope"/>
              </a:defRPr>
            </a:pPr>
            <a:r>
              <a:rPr sz="1725" b="0">
                <a:solidFill>
                  <a:srgbClr val="62D3BE"/>
                </a:solidFill>
                <a:latin typeface="Manrope"/>
                <a:ea typeface="Manrope"/>
                <a:cs typeface="Manrope"/>
              </a:rPr>
              <a:t>+7 700 188 83 72     rmashkenov@gmail.com</a:t>
            </a:r>
          </a:p>
        </p:txBody>
      </p:sp>
      <p:sp>
        <p:nvSpPr>
          <p:cNvPr id="14" name="footer">
            <a:extLst>
              <a:ext uri="{FF2B5EF4-FFF2-40B4-BE49-F238E27FC236}">
                <a16:creationId xmlns:a16="http://schemas.microsoft.com/office/drawing/2014/main" id="{9FC8D578-03F0-48FF-A031-B99345DE25AB}"/>
              </a:ext>
            </a:extLst>
          </p:cNvPr>
          <p:cNvSpPr>
            <a:spLocks noGrp="1"/>
          </p:cNvSpPr>
          <p:nvPr/>
        </p:nvSpPr>
        <p:spPr>
          <a:xfrm>
            <a:off x="457200" y="6467475"/>
            <a:ext cx="10668000" cy="22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75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pPr>
            <a:r>
              <a:rPr sz="975" b="0">
                <a:solidFill>
                  <a:srgbClr val="91ADB6"/>
                </a:solidFill>
                <a:latin typeface="Manrope"/>
                <a:ea typeface="Manrope"/>
                <a:cs typeface="Manrope"/>
              </a:rPr>
              <a:t>ЕКЦ109+  ·  Демонстрация платформы на учебных данных</a:t>
            </a: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57518986-7E53-4C9D-BB68-76B3AECFC453}"/>
              </a:ext>
            </a:extLst>
          </p:cNvPr>
          <p:cNvSpPr>
            <a:spLocks noGrp="1"/>
          </p:cNvSpPr>
          <p:nvPr/>
        </p:nvSpPr>
        <p:spPr>
          <a:xfrm>
            <a:off x="11287125" y="6448425"/>
            <a:ext cx="44767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0">
                <a:solidFill>
                  <a:srgbClr val="91ADB6"/>
                </a:solidFill>
                <a:latin typeface="Manrope"/>
                <a:ea typeface="Manrope"/>
                <a:cs typeface="Manrope"/>
              </a:defRPr>
            </a:pPr>
            <a:r>
              <a:rPr sz="1200" b="0">
                <a:solidFill>
                  <a:srgbClr val="91ADB6"/>
                </a:solidFill>
                <a:latin typeface="Manrope"/>
                <a:ea typeface="Manrope"/>
                <a:cs typeface="Manrope"/>
              </a:rPr>
              <a:t>52</a:t>
            </a:r>
          </a:p>
        </p:txBody>
      </p:sp>
    </p:spTree>
    <p:extLst>
      <p:ext uri="{BB962C8B-B14F-4D97-AF65-F5344CB8AC3E}">
        <p14:creationId xmlns:p14="http://schemas.microsoft.com/office/powerpoint/2010/main" val="100443007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4907</Words>
  <Application>Microsoft Office PowerPoint</Application>
  <DocSecurity>0</DocSecurity>
  <PresentationFormat>Широкоэкранный</PresentationFormat>
  <Paragraphs>598</Paragraphs>
  <Slides>52</Slides>
  <Notes>52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5" baseType="lpstr">
      <vt:lpstr>Aptos</vt:lpstr>
      <vt:lpstr>Manrope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Маркет</cp:lastModifiedBy>
  <cp:revision>1</cp:revision>
  <dcterms:created xsi:type="dcterms:W3CDTF">2026-10-12T04:46:28Z</dcterms:created>
  <dcterms:modified xsi:type="dcterms:W3CDTF">2026-10-12T04:47:23Z</dcterms:modified>
</cp:coreProperties>
</file>