
<file path=[Content_Types].xml><?xml version="1.0" encoding="utf-8"?>
<Types xmlns="http://schemas.openxmlformats.org/package/2006/content-types">
  <Default Extension="bin" ContentType="image/webp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ns0:presentation xmlns:ns0="http://schemas.openxmlformats.org/presentationml/2006/main" xmlns:ns1="http://schemas.openxmlformats.org/officeDocument/2006/relationships" xmlns:ns2="http://schemas.openxmlformats.org/drawingml/2006/main" embedTrueTypeFonts="1">
  <ns0:sldMasterIdLst>
    <ns0:sldMasterId id="2147483648" ns1:id="rId1"/>
  </ns0:sldMasterIdLst>
  <ns0:notesMasterIdLst>
    <ns0:notesMasterId ns1:id="rId25"/>
  </ns0:notesMasterIdLst>
  <ns0:sldIdLst>
    <ns0:sldId id="256" ns1:id="rId2"/>
    <ns0:sldId id="257" ns1:id="rId3"/>
    <ns0:sldId id="258" ns1:id="rId4"/>
    <ns0:sldId id="259" ns1:id="rId5"/>
    <ns0:sldId id="260" ns1:id="rId6"/>
    <ns0:sldId id="261" ns1:id="rId7"/>
    <ns0:sldId id="262" ns1:id="rId8"/>
    <ns0:sldId id="263" ns1:id="rId9"/>
    <ns0:sldId id="264" ns1:id="rId10"/>
    <ns0:sldId id="265" ns1:id="rId11"/>
    <ns0:sldId id="266" ns1:id="rId12"/>
    <ns0:sldId id="267" ns1:id="rId13"/>
    <ns0:sldId id="268" ns1:id="rId14"/>
    <ns0:sldId id="269" ns1:id="rId15"/>
    <ns0:sldId id="270" ns1:id="rId16"/>
    <ns0:sldId id="271" ns1:id="rId17"/>
    <ns0:sldId id="272" ns1:id="rId18"/>
    <ns0:sldId id="273" ns1:id="rId19"/>
    <ns0:sldId id="274" ns1:id="rId20"/>
    <ns0:sldId id="275" ns1:id="rId21"/>
    <ns0:sldId id="276" ns1:id="rId22"/>
    <ns0:sldId id="277" ns1:id="rId23"/>
    <ns0:sldId id="278" ns1:id="rId24"/>
  </ns0:sldIdLst>
  <ns0:sldSz cx="12192000" cy="6858000"/>
  <ns0:notesSz cx="6858000" cy="9144000"/>
  <ns0:embeddedFontLst>
    <ns0:embeddedFont>
      <ns0:font typeface="Golos Text" panose="020B0604020202020204" charset="0"/>
      <ns0:regular ns1:id="rId26"/>
    </ns0:embeddedFont>
    <ns0:embeddedFont>
      <ns0:font typeface="Manrope" panose="020B0604020202020204" charset="0"/>
      <ns0:bold ns1:id="rId27"/>
    </ns0:embeddedFont>
  </ns0:embeddedFontLst>
  <ns0:defaultTextStyle>
    <ns2:defPPr>
      <ns2:defRPr lang="ru-RU"/>
    </ns2:defPPr>
    <ns2:lvl1pPr marL="0" algn="l" defTabSz="9144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1pPr>
    <ns2:lvl2pPr marL="457200" algn="l" defTabSz="9144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2pPr>
    <ns2:lvl3pPr marL="914400" algn="l" defTabSz="9144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3pPr>
    <ns2:lvl4pPr marL="1371600" algn="l" defTabSz="9144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4pPr>
    <ns2:lvl5pPr marL="1828800" algn="l" defTabSz="9144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5pPr>
    <ns2:lvl6pPr marL="2286000" algn="l" defTabSz="9144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6pPr>
    <ns2:lvl7pPr marL="2743200" algn="l" defTabSz="9144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7pPr>
    <ns2:lvl8pPr marL="3200400" algn="l" defTabSz="9144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8pPr>
    <ns2:lvl9pPr marL="3657600" algn="l" defTabSz="9144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9pPr>
  </ns0:defaultTextStyle>
  <ns0:modifyVerifier cryptProviderType="rsaAES" cryptAlgorithmClass="hash" cryptAlgorithmType="typeAny" cryptAlgorithmSid="14" spinCount="100000" saltData="J8/KpXr35I9oZow7ocZI7w==" hashData="pWaUPO+2IgSO0XLCN3Fo0SKn4nBkJzSzTrTk5iuLAIQDNeM3uhMC1PwtcjtP5Iv9oC61ox8Wi6CxikU/dJtsmw=="/>
</ns0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Обзор продукта для воды и газа. На экране подлинный демонстрационный кабинет Шанырака. Интерактивная версия позволяет открыть последовательность город, район, улицы, дома. Источник: локальные кадры программы от 12.10.2026.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Источник: https://astanahub.com/ru/l/GTON, задачи «Учёт воды» и «Учёт газа», проверено 11.10.2026. Числа на слайде — целевые KPI задач, не достигнутые результаты PACTIQO.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После регистрации события запускается маршрут назначения и уведомления. Фактическую доставку и время реакции подтверждаем приёмкой пилота; задержка зависит от телеметрии и канала.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Открыть командный центр, показать район, красную точку и карточку события. Это демонстрационные данные, не подключённый город.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Газовая функциональность демонстрируется на модельной сети. Прогноз спроса включён в развитие и приёмку с данными оператора.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Ранее на стенде приняты сообщения двух физических Goldcard LXDG-15. Накопленные регистры 0.440 и 0.340 м³. Не суточный расход. Газ: модель 48 приборов (8+40), 12 отдельных датчиков давления.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Независимость от производителя — через поддерживаемый протокол и профиль данных. Не означает совместимость любого устройства без адаптации. Подтверждены HTTP-приём, MQTT-подписка, Modbus TCP чтение функций3/4 и настройка серверного интервала опроса. Прямые команды реальным водяным/газовым приборам не подтверждены найденной реализацией. Это отдельный этап адаптации и приёмки.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Предлагаемая коммерческая модель. Стоимость определяется после выбора приборов, интеграций и масштаба. Нет заявления о согласованных контрактах или выручке.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Предлагаемый план пилота, не обязательство уже заключённого договора. Зависит от доступа к оборудованию, архиву и согласованной площадке.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Пороговые значения согласуются до подключения. Цели программы по снижению потерь не объявляются результатом восьминедельного пилота.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Руслан Машкенов — основатель и алгоритмист; Альвиса Ануарова — сбор и систематизация информации, организационная поддержка.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Предлагаем согласовать пилот: участок, перечень оборудования, доступ к данным, ответственного специалиста, критерии приёмки. Контакты основателя приведены на слайде.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Источник: проверенные материалы PACTIQO на 09.10.2026. Редизайн 11.10.2026. Модельные значения не являются подтверждённой экономией. Обновление композиции: 11.10.2026. Основная история отдельно от инженерного приложения. Редакция13: исходные экраны района и события. Общий город доступен в веб-просмотре как дополнительный ракурс.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Источник: проверенные материалы PACTIQO на 09.10.2026. Редизайн 11.10.2026. Модельные значения не являются подтверждённой экономией. Обновление композиции: 11.10.2026. Основная история отдельно от инженерного приложения. Редакция13: исходные экраны района и события. Общий город доступен в веб-просмотре как дополнительный ракурс.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Источник: проверенные материалы PACTIQO на 09.10.2026. Редизайн 11.10.2026. Модельные значения не являются подтверждённой экономией. Обновление композиции: 11.10.2026. Основная история отдельно от инженерного приложения. Редакция13: исходные экраны района и события. Общий город доступен в веб-просмотре как дополнительный ракурс.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Источник: проверенные материалы PACTIQO на 09.10.2026. Редизайн 11.10.2026. Модельные значения не являются подтверждённой экономией. Обновление композиции: 11.10.2026. Основная история отдельно от инженерного приложения. Редакция13: исходные экраны района и события. Общий город доступен в веб-просмотре как дополнительный ракурс.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Источник: проверенные материалы PACTIQO на 09.10.2026. Редизайн 11.10.2026. Модельные значения не являются подтверждённой экономией. Обновление композиции: 11.10.2026. Основная история отдельно от инженерного приложения. Редакция13: исходные экраны района и события. Общий город доступен в веб-просмотре как дополнительный ракурс.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Источник: проверенные материалы PACTIQO на 09.10.2026. Редизайн 11.10.2026. Модельные значения не являются подтверждённой экономией. Обновление композиции: 11.10.2026. Основная история отдельно от инженерного приложения. Редакция13: исходные экраны района и события. Общий город доступен в веб-просмотре как дополнительный ракурс.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Источник: проверенные материалы PACTIQO на 09.10.2026. Редизайн 11.10.2026. Модельные значения не являются подтверждённой экономией. Обновление композиции: 11.10.2026. Основная история отдельно от инженерного приложения. Редакция13: исходные экраны района и события. Общий город доступен в веб-просмотре как дополнительный ракурс.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Источник: проверенные материалы PACTIQO на 09.10.2026. Редизайн 11.10.2026. Модельные значения не являются подтверждённой экономией. Обновление композиции: 11.10.2026. Основная история отдельно от инженерного приложения. Редакция13: исходные экраны района и события. Общий город доступен в веб-просмотре как дополнительный ракурс.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Источник: проверенные материалы PACTIQO на 09.10.2026. Редизайн 11.10.2026. Модельные значения не являются подтверждённой экономией. Обновление композиции: 11.10.2026. Основная история отдельно от инженерного приложения. Редакция13: исходные экраны района и события. Общий город доступен в веб-просмотре как дополнительный ракурс.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Источник: проверенные материалы PACTIQO на 09.10.2026. Редизайн 11.10.2026. Модельные значения не являются подтверждённой экономией. Обновление композиции: 11.10.2026. Основная история отдельно от инженерного приложения. Редакция13: исходные экраны района и события. Общий город доступен в веб-просмотре как дополнительный ракурс.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Источник: Metering/app/connectors/device-runtime.mjs и server.mjs. Настройка сервера не равна изменению памяти прибора. Modbus поддерживает чтение3/4, MQTT подписку. Универсальный downlink не обнаружен. Правая колонка — предлагаемый процесс интеграции, не уже выполненное аппаратное испытание.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4EC40718-CBAB-4FD9-B071-FB49944714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C4111B15-3BA1-4F9F-AC28-AEF0797C3A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 title">
            <a:extLst>
              <a:ext uri="{FF2B5EF4-FFF2-40B4-BE49-F238E27FC236}">
                <a16:creationId xmlns:a16="http://schemas.microsoft.com/office/drawing/2014/main" id="{E362C3D1-3522-486E-8B66-E78F0CE467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304A094D-D9A7-4DD5-B286-C3FA15E83C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Body">
            <a:extLst>
              <a:ext uri="{FF2B5EF4-FFF2-40B4-BE49-F238E27FC236}">
                <a16:creationId xmlns:a16="http://schemas.microsoft.com/office/drawing/2014/main" id="{AE055744-0433-4139-A300-B8713CB0D3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AFD748FD-9EFC-470C-9B43-109CF6814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4F1A6732-D103-4771-AD97-8BF2909E5B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  <p:sp>
        <p:nvSpPr>
          <p:cNvPr id="3" name="Right column">
            <a:extLst>
              <a:ext uri="{FF2B5EF4-FFF2-40B4-BE49-F238E27FC236}">
                <a16:creationId xmlns:a16="http://schemas.microsoft.com/office/drawing/2014/main" id="{2187A292-D225-427C-A66E-468CC8C136E8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A4D742D4-61F8-46A4-A760-BA8F0A346A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37D5E30B-960E-4D0C-AC7F-37D8EFEF8F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bin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bin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1E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FE32168F-3695-42A1-8BEF-DA4D2DDE08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640437" y="1685925"/>
            <a:ext cx="5921276" cy="3324225"/>
          </a:xfrm>
          <a:prstGeom prst="rect">
            <a:avLst/>
          </a:prstGeom>
        </p:spPr>
      </p:pic>
      <p:sp>
        <p:nvSpPr>
          <p:cNvPr id="2" name="brand">
            <a:extLst>
              <a:ext uri="{FF2B5EF4-FFF2-40B4-BE49-F238E27FC236}">
                <a16:creationId xmlns:a16="http://schemas.microsoft.com/office/drawing/2014/main" id="{8D1F0AFB-CCE7-4570-8368-DE73F6D95B50}"/>
              </a:ext>
            </a:extLst>
          </p:cNvPr>
          <p:cNvSpPr>
            <a:spLocks noGrp="1"/>
          </p:cNvSpPr>
          <p:nvPr/>
        </p:nvSpPr>
        <p:spPr>
          <a:xfrm>
            <a:off x="504825" y="457200"/>
            <a:ext cx="619125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500" b="1">
                <a:solidFill>
                  <a:srgbClr val="65DECA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500" b="1">
                <a:solidFill>
                  <a:srgbClr val="65DECA"/>
                </a:solidFill>
                <a:latin typeface="Manrope"/>
                <a:ea typeface="Manrope"/>
                <a:cs typeface="Manrope"/>
              </a:defRPr>
            </a:pPr>
            <a:r>
              <a:rPr sz="1500" b="1">
                <a:solidFill>
                  <a:srgbClr val="65DECA"/>
                </a:solidFill>
                <a:latin typeface="Manrope"/>
                <a:ea typeface="Manrope"/>
                <a:cs typeface="Manrope"/>
              </a:rPr>
              <a:t>PACTIQO  /  METERING</a:t>
            </a:r>
          </a:p>
        </p:txBody>
      </p:sp>
      <p:sp>
        <p:nvSpPr>
          <p:cNvPr id="3" name="body">
            <a:extLst>
              <a:ext uri="{FF2B5EF4-FFF2-40B4-BE49-F238E27FC236}">
                <a16:creationId xmlns:a16="http://schemas.microsoft.com/office/drawing/2014/main" id="{9A9417F1-727B-41FF-9617-1C9D93B252BD}"/>
              </a:ext>
            </a:extLst>
          </p:cNvPr>
          <p:cNvSpPr>
            <a:spLocks noGrp="1"/>
          </p:cNvSpPr>
          <p:nvPr/>
        </p:nvSpPr>
        <p:spPr>
          <a:xfrm>
            <a:off x="10229850" y="495300"/>
            <a:ext cx="1571625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200" b="1">
                <a:solidFill>
                  <a:srgbClr val="65DECA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200" b="1">
                <a:solidFill>
                  <a:srgbClr val="65DECA"/>
                </a:solidFill>
                <a:latin typeface="Manrope"/>
                <a:ea typeface="Manrope"/>
                <a:cs typeface="Manrope"/>
              </a:defRPr>
            </a:pPr>
            <a:r>
              <a:rPr sz="1200" b="1">
                <a:solidFill>
                  <a:srgbClr val="65DECA"/>
                </a:solidFill>
                <a:latin typeface="Manrope"/>
                <a:ea typeface="Manrope"/>
                <a:cs typeface="Manrope"/>
              </a:rPr>
              <a:t>ВОДА + ГАЗ</a:t>
            </a:r>
          </a:p>
        </p:txBody>
      </p:sp>
      <p:sp>
        <p:nvSpPr>
          <p:cNvPr id="4" name="page">
            <a:extLst>
              <a:ext uri="{FF2B5EF4-FFF2-40B4-BE49-F238E27FC236}">
                <a16:creationId xmlns:a16="http://schemas.microsoft.com/office/drawing/2014/main" id="{94438076-4916-4ED7-8F84-221F64B6AEF3}"/>
              </a:ext>
            </a:extLst>
          </p:cNvPr>
          <p:cNvSpPr>
            <a:spLocks noGrp="1"/>
          </p:cNvSpPr>
          <p:nvPr/>
        </p:nvSpPr>
        <p:spPr>
          <a:xfrm>
            <a:off x="11630025" y="6553200"/>
            <a:ext cx="304800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825" b="0">
                <a:solidFill>
                  <a:srgbClr val="A6BCC3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825" b="0">
                <a:solidFill>
                  <a:srgbClr val="A6BCC3"/>
                </a:solidFill>
                <a:latin typeface="Golos Text"/>
                <a:ea typeface="Golos Text"/>
                <a:cs typeface="Golos Text"/>
              </a:defRPr>
            </a:pPr>
            <a:r>
              <a:rPr sz="825" b="0">
                <a:solidFill>
                  <a:srgbClr val="A6BCC3"/>
                </a:solidFill>
                <a:latin typeface="Golos Text"/>
                <a:ea typeface="Golos Text"/>
                <a:cs typeface="Golos Text"/>
              </a:rPr>
              <a:t>01</a:t>
            </a:r>
          </a:p>
        </p:txBody>
      </p:sp>
      <p:sp>
        <p:nvSpPr>
          <p:cNvPr id="5" name="body">
            <a:extLst>
              <a:ext uri="{FF2B5EF4-FFF2-40B4-BE49-F238E27FC236}">
                <a16:creationId xmlns:a16="http://schemas.microsoft.com/office/drawing/2014/main" id="{7675B863-8C9C-4096-9A70-DCFDC7A12177}"/>
              </a:ext>
            </a:extLst>
          </p:cNvPr>
          <p:cNvSpPr>
            <a:spLocks noGrp="1"/>
          </p:cNvSpPr>
          <p:nvPr/>
        </p:nvSpPr>
        <p:spPr>
          <a:xfrm>
            <a:off x="504825" y="1295400"/>
            <a:ext cx="4810125" cy="257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125" b="1">
                <a:solidFill>
                  <a:srgbClr val="65DECA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125" b="1">
                <a:solidFill>
                  <a:srgbClr val="65DECA"/>
                </a:solidFill>
                <a:latin typeface="Manrope"/>
                <a:ea typeface="Manrope"/>
                <a:cs typeface="Manrope"/>
              </a:defRPr>
            </a:pPr>
            <a:r>
              <a:rPr sz="1125" b="1">
                <a:solidFill>
                  <a:srgbClr val="65DECA"/>
                </a:solidFill>
                <a:latin typeface="Manrope"/>
                <a:ea typeface="Manrope"/>
                <a:cs typeface="Manrope"/>
              </a:rPr>
              <a:t>ОТ ПОКАЗАНИЯ К ДЕЙСТВИЮ</a:t>
            </a:r>
          </a:p>
        </p:txBody>
      </p:sp>
      <p:sp>
        <p:nvSpPr>
          <p:cNvPr id="6" name="title">
            <a:extLst>
              <a:ext uri="{FF2B5EF4-FFF2-40B4-BE49-F238E27FC236}">
                <a16:creationId xmlns:a16="http://schemas.microsoft.com/office/drawing/2014/main" id="{7AE39A19-9FEE-4898-9108-DBACE2553BDE}"/>
              </a:ext>
            </a:extLst>
          </p:cNvPr>
          <p:cNvSpPr>
            <a:spLocks noGrp="1"/>
          </p:cNvSpPr>
          <p:nvPr/>
        </p:nvSpPr>
        <p:spPr>
          <a:xfrm>
            <a:off x="476250" y="1704975"/>
            <a:ext cx="4972050" cy="1409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4125" b="1">
                <a:solidFill>
                  <a:srgbClr val="EDF5F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4125" b="1">
                <a:solidFill>
                  <a:srgbClr val="EDF5F3"/>
                </a:solidFill>
                <a:latin typeface="Manrope"/>
                <a:ea typeface="Manrope"/>
                <a:cs typeface="Manrope"/>
              </a:defRPr>
            </a:pPr>
            <a:r>
              <a:rPr sz="4125" b="1">
                <a:solidFill>
                  <a:srgbClr val="EDF5F3"/>
                </a:solidFill>
                <a:latin typeface="Manrope"/>
                <a:ea typeface="Manrope"/>
                <a:cs typeface="Manrope"/>
              </a:rPr>
              <a:t>Вся сеть.</a:t>
            </a:r>
          </a:p>
          <a:p>
            <a:pPr>
              <a:defRPr sz="4125" b="1">
                <a:solidFill>
                  <a:srgbClr val="EDF5F3"/>
                </a:solidFill>
                <a:latin typeface="Manrope"/>
                <a:ea typeface="Manrope"/>
                <a:cs typeface="Manrope"/>
              </a:defRPr>
            </a:pPr>
            <a:r>
              <a:rPr sz="4125" b="1">
                <a:solidFill>
                  <a:srgbClr val="EDF5F3"/>
                </a:solidFill>
                <a:latin typeface="Manrope"/>
                <a:ea typeface="Manrope"/>
                <a:cs typeface="Manrope"/>
              </a:rPr>
              <a:t>Каждый сигнал.</a:t>
            </a:r>
          </a:p>
        </p:txBody>
      </p:sp>
      <p:sp>
        <p:nvSpPr>
          <p:cNvPr id="7" name="body">
            <a:extLst>
              <a:ext uri="{FF2B5EF4-FFF2-40B4-BE49-F238E27FC236}">
                <a16:creationId xmlns:a16="http://schemas.microsoft.com/office/drawing/2014/main" id="{F4FFF1EB-5D55-49EE-95EB-A2FFE5293D4E}"/>
              </a:ext>
            </a:extLst>
          </p:cNvPr>
          <p:cNvSpPr>
            <a:spLocks noGrp="1"/>
          </p:cNvSpPr>
          <p:nvPr/>
        </p:nvSpPr>
        <p:spPr>
          <a:xfrm>
            <a:off x="476250" y="3124200"/>
            <a:ext cx="5000625" cy="723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4125" b="1">
                <a:solidFill>
                  <a:srgbClr val="65DECA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4125" b="1">
                <a:solidFill>
                  <a:srgbClr val="65DECA"/>
                </a:solidFill>
                <a:latin typeface="Manrope"/>
                <a:ea typeface="Manrope"/>
                <a:cs typeface="Manrope"/>
              </a:defRPr>
            </a:pPr>
            <a:r>
              <a:rPr sz="4125" b="1">
                <a:solidFill>
                  <a:srgbClr val="65DECA"/>
                </a:solidFill>
                <a:latin typeface="Manrope"/>
                <a:ea typeface="Manrope"/>
                <a:cs typeface="Manrope"/>
              </a:rPr>
              <a:t>Один кабинет.</a:t>
            </a:r>
          </a:p>
        </p:txBody>
      </p:sp>
      <p:sp>
        <p:nvSpPr>
          <p:cNvPr id="8" name="body">
            <a:extLst>
              <a:ext uri="{FF2B5EF4-FFF2-40B4-BE49-F238E27FC236}">
                <a16:creationId xmlns:a16="http://schemas.microsoft.com/office/drawing/2014/main" id="{8DFF778F-40A8-4D85-B348-F1ED58038683}"/>
              </a:ext>
            </a:extLst>
          </p:cNvPr>
          <p:cNvSpPr>
            <a:spLocks noGrp="1"/>
          </p:cNvSpPr>
          <p:nvPr/>
        </p:nvSpPr>
        <p:spPr>
          <a:xfrm>
            <a:off x="504825" y="4143375"/>
            <a:ext cx="4895850" cy="714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725" b="0">
                <a:solidFill>
                  <a:srgbClr val="EDF5F3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725" b="0">
                <a:solidFill>
                  <a:srgbClr val="EDF5F3"/>
                </a:solidFill>
                <a:latin typeface="Golos Text"/>
                <a:ea typeface="Golos Text"/>
                <a:cs typeface="Golos Text"/>
              </a:defRPr>
            </a:pPr>
            <a:r>
              <a:rPr sz="1725" b="0">
                <a:solidFill>
                  <a:srgbClr val="EDF5F3"/>
                </a:solidFill>
                <a:latin typeface="Golos Text"/>
                <a:ea typeface="Golos Text"/>
                <a:cs typeface="Golos Text"/>
              </a:rPr>
              <a:t>Вода и газ: от данных прибора</a:t>
            </a:r>
          </a:p>
          <a:p>
            <a:pPr>
              <a:defRPr sz="1725" b="0">
                <a:solidFill>
                  <a:srgbClr val="EDF5F3"/>
                </a:solidFill>
                <a:latin typeface="Golos Text"/>
                <a:ea typeface="Golos Text"/>
                <a:cs typeface="Golos Text"/>
              </a:defRPr>
            </a:pPr>
            <a:r>
              <a:rPr sz="1725" b="0">
                <a:solidFill>
                  <a:srgbClr val="EDF5F3"/>
                </a:solidFill>
                <a:latin typeface="Golos Text"/>
                <a:ea typeface="Golos Text"/>
                <a:cs typeface="Golos Text"/>
              </a:rPr>
              <a:t>до задачи специалисту.</a:t>
            </a:r>
          </a:p>
        </p:txBody>
      </p:sp>
      <p:sp>
        <p:nvSpPr>
          <p:cNvPr id="9" name="body">
            <a:extLst>
              <a:ext uri="{FF2B5EF4-FFF2-40B4-BE49-F238E27FC236}">
                <a16:creationId xmlns:a16="http://schemas.microsoft.com/office/drawing/2014/main" id="{DA4FF3CA-3C0A-4DC3-B3CF-EE376B97AFA8}"/>
              </a:ext>
            </a:extLst>
          </p:cNvPr>
          <p:cNvSpPr>
            <a:spLocks noGrp="1"/>
          </p:cNvSpPr>
          <p:nvPr/>
        </p:nvSpPr>
        <p:spPr>
          <a:xfrm>
            <a:off x="5667375" y="1314450"/>
            <a:ext cx="533400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125" b="1">
                <a:solidFill>
                  <a:srgbClr val="A6BCC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125" b="1">
                <a:solidFill>
                  <a:srgbClr val="A6BCC3"/>
                </a:solidFill>
                <a:latin typeface="Manrope"/>
                <a:ea typeface="Manrope"/>
                <a:cs typeface="Manrope"/>
              </a:defRPr>
            </a:pPr>
            <a:r>
              <a:rPr sz="1125" b="1">
                <a:solidFill>
                  <a:srgbClr val="A6BCC3"/>
                </a:solidFill>
                <a:latin typeface="Manrope"/>
                <a:ea typeface="Manrope"/>
                <a:cs typeface="Manrope"/>
              </a:rPr>
              <a:t>КОМАНДНЫЙ ЦЕНТР</a:t>
            </a:r>
          </a:p>
        </p:txBody>
      </p:sp>
      <p:sp>
        <p:nvSpPr>
          <p:cNvPr id="10" name="body">
            <a:extLst>
              <a:ext uri="{FF2B5EF4-FFF2-40B4-BE49-F238E27FC236}">
                <a16:creationId xmlns:a16="http://schemas.microsoft.com/office/drawing/2014/main" id="{187C5877-D478-4520-AB74-0A339E91F73F}"/>
              </a:ext>
            </a:extLst>
          </p:cNvPr>
          <p:cNvSpPr>
            <a:spLocks noGrp="1"/>
          </p:cNvSpPr>
          <p:nvPr/>
        </p:nvSpPr>
        <p:spPr>
          <a:xfrm>
            <a:off x="5657850" y="5181600"/>
            <a:ext cx="5953125" cy="3524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350" b="0">
                <a:solidFill>
                  <a:srgbClr val="A6BCC3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350" b="0">
                <a:solidFill>
                  <a:srgbClr val="A6BCC3"/>
                </a:solidFill>
                <a:latin typeface="Golos Text"/>
                <a:ea typeface="Golos Text"/>
                <a:cs typeface="Golos Text"/>
              </a:defRPr>
            </a:pPr>
            <a:r>
              <a:rPr sz="1350" b="0">
                <a:solidFill>
                  <a:srgbClr val="A6BCC3"/>
                </a:solidFill>
                <a:latin typeface="Golos Text"/>
                <a:ea typeface="Golos Text"/>
                <a:cs typeface="Golos Text"/>
              </a:rPr>
              <a:t>Карта, адрес, событие и действие</a:t>
            </a:r>
          </a:p>
        </p:txBody>
      </p:sp>
      <p:sp>
        <p:nvSpPr>
          <p:cNvPr id="11" name="body">
            <a:extLst>
              <a:ext uri="{FF2B5EF4-FFF2-40B4-BE49-F238E27FC236}">
                <a16:creationId xmlns:a16="http://schemas.microsoft.com/office/drawing/2014/main" id="{DFFC4968-C450-40D3-85F8-3C2DA53A3810}"/>
              </a:ext>
            </a:extLst>
          </p:cNvPr>
          <p:cNvSpPr>
            <a:spLocks noGrp="1"/>
          </p:cNvSpPr>
          <p:nvPr/>
        </p:nvSpPr>
        <p:spPr>
          <a:xfrm>
            <a:off x="504825" y="5915025"/>
            <a:ext cx="3619500" cy="333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500" b="1">
                <a:solidFill>
                  <a:srgbClr val="EDF5F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500" b="1">
                <a:solidFill>
                  <a:srgbClr val="EDF5F3"/>
                </a:solidFill>
                <a:latin typeface="Manrope"/>
                <a:ea typeface="Manrope"/>
                <a:cs typeface="Manrope"/>
              </a:defRPr>
            </a:pPr>
            <a:r>
              <a:rPr sz="1500" b="1">
                <a:solidFill>
                  <a:srgbClr val="EDF5F3"/>
                </a:solidFill>
                <a:latin typeface="Manrope"/>
                <a:ea typeface="Manrope"/>
                <a:cs typeface="Manrope"/>
              </a:rPr>
              <a:t>Приборы в одной системе</a:t>
            </a:r>
          </a:p>
        </p:txBody>
      </p:sp>
      <p:sp>
        <p:nvSpPr>
          <p:cNvPr id="12" name="body">
            <a:extLst>
              <a:ext uri="{FF2B5EF4-FFF2-40B4-BE49-F238E27FC236}">
                <a16:creationId xmlns:a16="http://schemas.microsoft.com/office/drawing/2014/main" id="{99566B46-7AE6-4C85-B408-9F0F0F5FE8C5}"/>
              </a:ext>
            </a:extLst>
          </p:cNvPr>
          <p:cNvSpPr>
            <a:spLocks noGrp="1"/>
          </p:cNvSpPr>
          <p:nvPr/>
        </p:nvSpPr>
        <p:spPr>
          <a:xfrm>
            <a:off x="504825" y="6286500"/>
            <a:ext cx="361950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125" b="0">
                <a:solidFill>
                  <a:srgbClr val="A6BCC3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125" b="0">
                <a:solidFill>
                  <a:srgbClr val="A6BCC3"/>
                </a:solidFill>
                <a:latin typeface="Golos Text"/>
                <a:ea typeface="Golos Text"/>
                <a:cs typeface="Golos Text"/>
              </a:defRPr>
            </a:pPr>
            <a:r>
              <a:rPr sz="1125" b="0">
                <a:solidFill>
                  <a:srgbClr val="A6BCC3"/>
                </a:solidFill>
                <a:latin typeface="Golos Text"/>
                <a:ea typeface="Golos Text"/>
                <a:cs typeface="Golos Text"/>
              </a:rPr>
              <a:t>Подключение и приём показаний</a:t>
            </a:r>
          </a:p>
        </p:txBody>
      </p:sp>
      <p:sp>
        <p:nvSpPr>
          <p:cNvPr id="13" name="body">
            <a:extLst>
              <a:ext uri="{FF2B5EF4-FFF2-40B4-BE49-F238E27FC236}">
                <a16:creationId xmlns:a16="http://schemas.microsoft.com/office/drawing/2014/main" id="{09C431C2-049D-42C3-B276-B9B7C4A5BE4B}"/>
              </a:ext>
            </a:extLst>
          </p:cNvPr>
          <p:cNvSpPr>
            <a:spLocks noGrp="1"/>
          </p:cNvSpPr>
          <p:nvPr/>
        </p:nvSpPr>
        <p:spPr>
          <a:xfrm>
            <a:off x="4286250" y="5915025"/>
            <a:ext cx="3619500" cy="333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500" b="1">
                <a:solidFill>
                  <a:srgbClr val="EDF5F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500" b="1">
                <a:solidFill>
                  <a:srgbClr val="EDF5F3"/>
                </a:solidFill>
                <a:latin typeface="Manrope"/>
                <a:ea typeface="Manrope"/>
                <a:cs typeface="Manrope"/>
              </a:defRPr>
            </a:pPr>
            <a:r>
              <a:rPr sz="1500" b="1">
                <a:solidFill>
                  <a:srgbClr val="EDF5F3"/>
                </a:solidFill>
                <a:latin typeface="Manrope"/>
                <a:ea typeface="Manrope"/>
                <a:cs typeface="Manrope"/>
              </a:rPr>
              <a:t>Отклонения на карте</a:t>
            </a:r>
          </a:p>
        </p:txBody>
      </p:sp>
      <p:sp>
        <p:nvSpPr>
          <p:cNvPr id="14" name="body">
            <a:extLst>
              <a:ext uri="{FF2B5EF4-FFF2-40B4-BE49-F238E27FC236}">
                <a16:creationId xmlns:a16="http://schemas.microsoft.com/office/drawing/2014/main" id="{F5B98B0D-F296-49FA-BB12-EB661115F34C}"/>
              </a:ext>
            </a:extLst>
          </p:cNvPr>
          <p:cNvSpPr>
            <a:spLocks noGrp="1"/>
          </p:cNvSpPr>
          <p:nvPr/>
        </p:nvSpPr>
        <p:spPr>
          <a:xfrm>
            <a:off x="4286250" y="6286500"/>
            <a:ext cx="361950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125" b="0">
                <a:solidFill>
                  <a:srgbClr val="A6BCC3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125" b="0">
                <a:solidFill>
                  <a:srgbClr val="A6BCC3"/>
                </a:solidFill>
                <a:latin typeface="Golos Text"/>
                <a:ea typeface="Golos Text"/>
                <a:cs typeface="Golos Text"/>
              </a:defRPr>
            </a:pPr>
            <a:r>
              <a:rPr sz="1125" b="0">
                <a:solidFill>
                  <a:srgbClr val="A6BCC3"/>
                </a:solidFill>
                <a:latin typeface="Golos Text"/>
                <a:ea typeface="Golos Text"/>
                <a:cs typeface="Golos Text"/>
              </a:rPr>
              <a:t>Адрес, график и причина проверки</a:t>
            </a:r>
          </a:p>
        </p:txBody>
      </p:sp>
      <p:sp>
        <p:nvSpPr>
          <p:cNvPr id="15" name="body">
            <a:extLst>
              <a:ext uri="{FF2B5EF4-FFF2-40B4-BE49-F238E27FC236}">
                <a16:creationId xmlns:a16="http://schemas.microsoft.com/office/drawing/2014/main" id="{736C1DCD-3EFC-4A7B-A61B-F843882423A8}"/>
              </a:ext>
            </a:extLst>
          </p:cNvPr>
          <p:cNvSpPr>
            <a:spLocks noGrp="1"/>
          </p:cNvSpPr>
          <p:nvPr/>
        </p:nvSpPr>
        <p:spPr>
          <a:xfrm>
            <a:off x="8067675" y="5915025"/>
            <a:ext cx="3619500" cy="333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500" b="1">
                <a:solidFill>
                  <a:srgbClr val="EDF5F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500" b="1">
                <a:solidFill>
                  <a:srgbClr val="EDF5F3"/>
                </a:solidFill>
                <a:latin typeface="Manrope"/>
                <a:ea typeface="Manrope"/>
                <a:cs typeface="Manrope"/>
              </a:defRPr>
            </a:pPr>
            <a:r>
              <a:rPr sz="1500" b="1">
                <a:solidFill>
                  <a:srgbClr val="EDF5F3"/>
                </a:solidFill>
                <a:latin typeface="Manrope"/>
                <a:ea typeface="Manrope"/>
                <a:cs typeface="Manrope"/>
              </a:rPr>
              <a:t>Сигнал становится задачей</a:t>
            </a:r>
          </a:p>
        </p:txBody>
      </p:sp>
      <p:sp>
        <p:nvSpPr>
          <p:cNvPr id="16" name="body">
            <a:extLst>
              <a:ext uri="{FF2B5EF4-FFF2-40B4-BE49-F238E27FC236}">
                <a16:creationId xmlns:a16="http://schemas.microsoft.com/office/drawing/2014/main" id="{85F523B3-6121-4FCC-8CC3-91078564AF42}"/>
              </a:ext>
            </a:extLst>
          </p:cNvPr>
          <p:cNvSpPr>
            <a:spLocks noGrp="1"/>
          </p:cNvSpPr>
          <p:nvPr/>
        </p:nvSpPr>
        <p:spPr>
          <a:xfrm>
            <a:off x="8067675" y="6286500"/>
            <a:ext cx="361950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125" b="0">
                <a:solidFill>
                  <a:srgbClr val="A6BCC3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125" b="0">
                <a:solidFill>
                  <a:srgbClr val="A6BCC3"/>
                </a:solidFill>
                <a:latin typeface="Golos Text"/>
                <a:ea typeface="Golos Text"/>
                <a:cs typeface="Golos Text"/>
              </a:defRPr>
            </a:pPr>
            <a:r>
              <a:rPr sz="1125" b="0">
                <a:solidFill>
                  <a:srgbClr val="A6BCC3"/>
                </a:solidFill>
                <a:latin typeface="Golos Text"/>
                <a:ea typeface="Golos Text"/>
                <a:cs typeface="Golos Text"/>
              </a:rPr>
              <a:t>Ответственный, статус и история</a:t>
            </a:r>
          </a:p>
        </p:txBody>
      </p:sp>
    </p:spTree>
    <p:extLst>
      <p:ext uri="{BB962C8B-B14F-4D97-AF65-F5344CB8AC3E}">
        <p14:creationId xmlns:p14="http://schemas.microsoft.com/office/powerpoint/2010/main" val="7775825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1A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B090C753-FAAD-489D-B1E8-BFF7C316AC98}"/>
              </a:ext>
            </a:extLst>
          </p:cNvPr>
          <p:cNvSpPr>
            <a:spLocks noGrp="1"/>
          </p:cNvSpPr>
          <p:nvPr/>
        </p:nvSpPr>
        <p:spPr>
          <a:xfrm>
            <a:off x="6076950" y="2686050"/>
            <a:ext cx="9525" cy="3028950"/>
          </a:xfrm>
          <a:prstGeom prst="rect">
            <a:avLst/>
          </a:prstGeom>
          <a:solidFill>
            <a:srgbClr val="33434B"/>
          </a:solidFill>
          <a:ln w="0">
            <a:noFill/>
          </a:ln>
        </p:spPr>
      </p:sp>
      <p:sp>
        <p:nvSpPr>
          <p:cNvPr id="2" name="brand">
            <a:extLst>
              <a:ext uri="{FF2B5EF4-FFF2-40B4-BE49-F238E27FC236}">
                <a16:creationId xmlns:a16="http://schemas.microsoft.com/office/drawing/2014/main" id="{4415D7D4-5CD5-4B9B-8554-BF802F66C40E}"/>
              </a:ext>
            </a:extLst>
          </p:cNvPr>
          <p:cNvSpPr>
            <a:spLocks noGrp="1"/>
          </p:cNvSpPr>
          <p:nvPr/>
        </p:nvSpPr>
        <p:spPr>
          <a:xfrm>
            <a:off x="571500" y="304800"/>
            <a:ext cx="6191250" cy="2762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05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05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050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PACTIQO / METERING</a:t>
            </a:r>
          </a:p>
        </p:txBody>
      </p:sp>
      <p:sp>
        <p:nvSpPr>
          <p:cNvPr id="3" name="title">
            <a:extLst>
              <a:ext uri="{FF2B5EF4-FFF2-40B4-BE49-F238E27FC236}">
                <a16:creationId xmlns:a16="http://schemas.microsoft.com/office/drawing/2014/main" id="{2AB2F2C1-1373-4F59-BE26-34259C0A171E}"/>
              </a:ext>
            </a:extLst>
          </p:cNvPr>
          <p:cNvSpPr>
            <a:spLocks noGrp="1"/>
          </p:cNvSpPr>
          <p:nvPr/>
        </p:nvSpPr>
        <p:spPr>
          <a:xfrm>
            <a:off x="571500" y="1028700"/>
            <a:ext cx="10953750" cy="12001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34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34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3450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Показания есть.</a:t>
            </a:r>
          </a:p>
          <a:p>
            <a:pPr>
              <a:defRPr sz="34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3450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Где нужна проверка — не всегда ясно.</a:t>
            </a:r>
          </a:p>
        </p:txBody>
      </p:sp>
      <p:sp>
        <p:nvSpPr>
          <p:cNvPr id="4" name="body">
            <a:extLst>
              <a:ext uri="{FF2B5EF4-FFF2-40B4-BE49-F238E27FC236}">
                <a16:creationId xmlns:a16="http://schemas.microsoft.com/office/drawing/2014/main" id="{B107FBB3-52E2-49DE-AD87-56173C1B8AE2}"/>
              </a:ext>
            </a:extLst>
          </p:cNvPr>
          <p:cNvSpPr>
            <a:spLocks noGrp="1"/>
          </p:cNvSpPr>
          <p:nvPr/>
        </p:nvSpPr>
        <p:spPr>
          <a:xfrm>
            <a:off x="590550" y="2724150"/>
            <a:ext cx="4762500" cy="3238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350" b="1">
                <a:solidFill>
                  <a:srgbClr val="64D9DD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350" b="1">
                <a:solidFill>
                  <a:srgbClr val="64D9DD"/>
                </a:solidFill>
                <a:latin typeface="Manrope"/>
                <a:ea typeface="Manrope"/>
                <a:cs typeface="Manrope"/>
              </a:defRPr>
            </a:pPr>
            <a:r>
              <a:rPr sz="1350" b="1">
                <a:solidFill>
                  <a:srgbClr val="64D9DD"/>
                </a:solidFill>
                <a:latin typeface="Manrope"/>
                <a:ea typeface="Manrope"/>
                <a:cs typeface="Manrope"/>
              </a:rPr>
              <a:t>ВОДА</a:t>
            </a:r>
          </a:p>
        </p:txBody>
      </p:sp>
      <p:sp>
        <p:nvSpPr>
          <p:cNvPr id="5" name="body">
            <a:extLst>
              <a:ext uri="{FF2B5EF4-FFF2-40B4-BE49-F238E27FC236}">
                <a16:creationId xmlns:a16="http://schemas.microsoft.com/office/drawing/2014/main" id="{D54C076D-B3FE-4481-891F-F243C5896236}"/>
              </a:ext>
            </a:extLst>
          </p:cNvPr>
          <p:cNvSpPr>
            <a:spLocks noGrp="1"/>
          </p:cNvSpPr>
          <p:nvPr/>
        </p:nvSpPr>
        <p:spPr>
          <a:xfrm>
            <a:off x="590550" y="3219450"/>
            <a:ext cx="4953000" cy="857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250" b="0">
                <a:solidFill>
                  <a:srgbClr val="F4F4EE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2250" b="0">
                <a:solidFill>
                  <a:srgbClr val="F4F4EE"/>
                </a:solidFill>
                <a:latin typeface="Golos Text"/>
                <a:ea typeface="Golos Text"/>
                <a:cs typeface="Golos Text"/>
              </a:defRPr>
            </a:pPr>
            <a:r>
              <a:rPr sz="2250" b="0">
                <a:solidFill>
                  <a:srgbClr val="F4F4EE"/>
                </a:solidFill>
                <a:latin typeface="Golos Text"/>
                <a:ea typeface="Golos Text"/>
                <a:cs typeface="Golos Text"/>
              </a:rPr>
              <a:t>Скрытые утечки требуют</a:t>
            </a:r>
          </a:p>
          <a:p>
            <a:pPr>
              <a:defRPr sz="2250" b="0">
                <a:solidFill>
                  <a:srgbClr val="F4F4EE"/>
                </a:solidFill>
                <a:latin typeface="Golos Text"/>
                <a:ea typeface="Golos Text"/>
                <a:cs typeface="Golos Text"/>
              </a:defRPr>
            </a:pPr>
            <a:r>
              <a:rPr sz="2250" b="0">
                <a:solidFill>
                  <a:srgbClr val="F4F4EE"/>
                </a:solidFill>
                <a:latin typeface="Golos Text"/>
                <a:ea typeface="Golos Text"/>
                <a:cs typeface="Golos Text"/>
              </a:rPr>
              <a:t>сверки ввода и потребления.</a:t>
            </a:r>
          </a:p>
        </p:txBody>
      </p:sp>
      <p:sp>
        <p:nvSpPr>
          <p:cNvPr id="6" name="body">
            <a:extLst>
              <a:ext uri="{FF2B5EF4-FFF2-40B4-BE49-F238E27FC236}">
                <a16:creationId xmlns:a16="http://schemas.microsoft.com/office/drawing/2014/main" id="{450F5FAA-C752-42ED-835D-20AB63745EE3}"/>
              </a:ext>
            </a:extLst>
          </p:cNvPr>
          <p:cNvSpPr>
            <a:spLocks noGrp="1"/>
          </p:cNvSpPr>
          <p:nvPr/>
        </p:nvSpPr>
        <p:spPr>
          <a:xfrm>
            <a:off x="6572250" y="2724150"/>
            <a:ext cx="4572000" cy="3238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350" b="1">
                <a:solidFill>
                  <a:srgbClr val="64D9DD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350" b="1">
                <a:solidFill>
                  <a:srgbClr val="64D9DD"/>
                </a:solidFill>
                <a:latin typeface="Manrope"/>
                <a:ea typeface="Manrope"/>
                <a:cs typeface="Manrope"/>
              </a:defRPr>
            </a:pPr>
            <a:r>
              <a:rPr sz="1350" b="1">
                <a:solidFill>
                  <a:srgbClr val="64D9DD"/>
                </a:solidFill>
                <a:latin typeface="Manrope"/>
                <a:ea typeface="Manrope"/>
                <a:cs typeface="Manrope"/>
              </a:rPr>
              <a:t>ГАЗ</a:t>
            </a:r>
          </a:p>
        </p:txBody>
      </p:sp>
      <p:sp>
        <p:nvSpPr>
          <p:cNvPr id="7" name="body">
            <a:extLst>
              <a:ext uri="{FF2B5EF4-FFF2-40B4-BE49-F238E27FC236}">
                <a16:creationId xmlns:a16="http://schemas.microsoft.com/office/drawing/2014/main" id="{51C8A6A9-00C6-497B-BADB-D3C29D58F0AB}"/>
              </a:ext>
            </a:extLst>
          </p:cNvPr>
          <p:cNvSpPr>
            <a:spLocks noGrp="1"/>
          </p:cNvSpPr>
          <p:nvPr/>
        </p:nvSpPr>
        <p:spPr>
          <a:xfrm>
            <a:off x="6572250" y="3219450"/>
            <a:ext cx="4953000" cy="857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250" b="0">
                <a:solidFill>
                  <a:srgbClr val="F4F4EE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2250" b="0">
                <a:solidFill>
                  <a:srgbClr val="F4F4EE"/>
                </a:solidFill>
                <a:latin typeface="Golos Text"/>
                <a:ea typeface="Golos Text"/>
                <a:cs typeface="Golos Text"/>
              </a:defRPr>
            </a:pPr>
            <a:r>
              <a:rPr sz="2250" b="0">
                <a:solidFill>
                  <a:srgbClr val="F4F4EE"/>
                </a:solidFill>
                <a:latin typeface="Golos Text"/>
                <a:ea typeface="Golos Text"/>
                <a:cs typeface="Golos Text"/>
              </a:rPr>
              <a:t>Утечки и неисправности</a:t>
            </a:r>
          </a:p>
          <a:p>
            <a:pPr>
              <a:defRPr sz="2250" b="0">
                <a:solidFill>
                  <a:srgbClr val="F4F4EE"/>
                </a:solidFill>
                <a:latin typeface="Golos Text"/>
                <a:ea typeface="Golos Text"/>
                <a:cs typeface="Golos Text"/>
              </a:defRPr>
            </a:pPr>
            <a:r>
              <a:rPr sz="2250" b="0">
                <a:solidFill>
                  <a:srgbClr val="F4F4EE"/>
                </a:solidFill>
                <a:latin typeface="Golos Text"/>
                <a:ea typeface="Golos Text"/>
                <a:cs typeface="Golos Text"/>
              </a:rPr>
              <a:t>выявляются с задержкой.</a:t>
            </a:r>
          </a:p>
        </p:txBody>
      </p:sp>
      <p:sp>
        <p:nvSpPr>
          <p:cNvPr id="8" name="body">
            <a:extLst>
              <a:ext uri="{FF2B5EF4-FFF2-40B4-BE49-F238E27FC236}">
                <a16:creationId xmlns:a16="http://schemas.microsoft.com/office/drawing/2014/main" id="{BC639E5E-63C7-4C2B-9960-DEC7315CE0BF}"/>
              </a:ext>
            </a:extLst>
          </p:cNvPr>
          <p:cNvSpPr>
            <a:spLocks noGrp="1"/>
          </p:cNvSpPr>
          <p:nvPr/>
        </p:nvSpPr>
        <p:spPr>
          <a:xfrm>
            <a:off x="571500" y="4581525"/>
            <a:ext cx="2238375" cy="7905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43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43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4350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−15%</a:t>
            </a:r>
          </a:p>
        </p:txBody>
      </p:sp>
      <p:sp>
        <p:nvSpPr>
          <p:cNvPr id="9" name="body">
            <a:extLst>
              <a:ext uri="{FF2B5EF4-FFF2-40B4-BE49-F238E27FC236}">
                <a16:creationId xmlns:a16="http://schemas.microsoft.com/office/drawing/2014/main" id="{D88A3B71-8A95-438C-AC39-79DB2291B792}"/>
              </a:ext>
            </a:extLst>
          </p:cNvPr>
          <p:cNvSpPr>
            <a:spLocks noGrp="1"/>
          </p:cNvSpPr>
          <p:nvPr/>
        </p:nvSpPr>
        <p:spPr>
          <a:xfrm>
            <a:off x="590550" y="5429250"/>
            <a:ext cx="4572000" cy="342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80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80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800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потерь воды</a:t>
            </a:r>
          </a:p>
        </p:txBody>
      </p:sp>
      <p:sp>
        <p:nvSpPr>
          <p:cNvPr id="10" name="body">
            <a:extLst>
              <a:ext uri="{FF2B5EF4-FFF2-40B4-BE49-F238E27FC236}">
                <a16:creationId xmlns:a16="http://schemas.microsoft.com/office/drawing/2014/main" id="{5DFACA96-453A-48EE-869F-CF544671B316}"/>
              </a:ext>
            </a:extLst>
          </p:cNvPr>
          <p:cNvSpPr>
            <a:spLocks noGrp="1"/>
          </p:cNvSpPr>
          <p:nvPr/>
        </p:nvSpPr>
        <p:spPr>
          <a:xfrm>
            <a:off x="6572250" y="4581525"/>
            <a:ext cx="2238375" cy="7905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43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43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4350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−10%</a:t>
            </a:r>
          </a:p>
        </p:txBody>
      </p:sp>
      <p:sp>
        <p:nvSpPr>
          <p:cNvPr id="11" name="body">
            <a:extLst>
              <a:ext uri="{FF2B5EF4-FFF2-40B4-BE49-F238E27FC236}">
                <a16:creationId xmlns:a16="http://schemas.microsoft.com/office/drawing/2014/main" id="{4F2D5A48-D1BB-4C55-8D6E-1586ACF6554C}"/>
              </a:ext>
            </a:extLst>
          </p:cNvPr>
          <p:cNvSpPr>
            <a:spLocks noGrp="1"/>
          </p:cNvSpPr>
          <p:nvPr/>
        </p:nvSpPr>
        <p:spPr>
          <a:xfrm>
            <a:off x="6591300" y="5429250"/>
            <a:ext cx="4381500" cy="342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80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80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800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потерь газа</a:t>
            </a:r>
          </a:p>
        </p:txBody>
      </p:sp>
      <p:sp>
        <p:nvSpPr>
          <p:cNvPr id="12" name="foot">
            <a:extLst>
              <a:ext uri="{FF2B5EF4-FFF2-40B4-BE49-F238E27FC236}">
                <a16:creationId xmlns:a16="http://schemas.microsoft.com/office/drawing/2014/main" id="{BD628D56-789A-46FC-95E9-D2C54AC74C31}"/>
              </a:ext>
            </a:extLst>
          </p:cNvPr>
          <p:cNvSpPr>
            <a:spLocks noGrp="1"/>
          </p:cNvSpPr>
          <p:nvPr/>
        </p:nvSpPr>
        <p:spPr>
          <a:xfrm>
            <a:off x="590550" y="6286500"/>
            <a:ext cx="10906125" cy="3619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12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12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125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Цели задач G-TON, не результаты продукта. Также заявлен охват 80% умных счётчиков.</a:t>
            </a:r>
          </a:p>
        </p:txBody>
      </p:sp>
      <p:sp>
        <p:nvSpPr>
          <p:cNvPr id="13" name="page">
            <a:extLst>
              <a:ext uri="{FF2B5EF4-FFF2-40B4-BE49-F238E27FC236}">
                <a16:creationId xmlns:a16="http://schemas.microsoft.com/office/drawing/2014/main" id="{40E042B4-840E-45CE-B36E-382C3E369111}"/>
              </a:ext>
            </a:extLst>
          </p:cNvPr>
          <p:cNvSpPr>
            <a:spLocks noGrp="1"/>
          </p:cNvSpPr>
          <p:nvPr/>
        </p:nvSpPr>
        <p:spPr>
          <a:xfrm>
            <a:off x="11630025" y="6553200"/>
            <a:ext cx="304800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82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82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825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0750745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1A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D94CA5A6-3176-49CD-8BA7-0348FFB71609}"/>
              </a:ext>
            </a:extLst>
          </p:cNvPr>
          <p:cNvSpPr>
            <a:spLocks noGrp="1"/>
          </p:cNvSpPr>
          <p:nvPr/>
        </p:nvSpPr>
        <p:spPr>
          <a:xfrm>
            <a:off x="590550" y="3067050"/>
            <a:ext cx="10953750" cy="19050"/>
          </a:xfrm>
          <a:prstGeom prst="rect">
            <a:avLst/>
          </a:prstGeom>
          <a:solidFill>
            <a:srgbClr val="64D9DD"/>
          </a:solidFill>
          <a:ln w="0">
            <a:noFill/>
          </a:ln>
        </p:spPr>
      </p:sp>
      <p:sp>
        <p:nvSpPr>
          <p:cNvPr id="2" name="brand">
            <a:extLst>
              <a:ext uri="{FF2B5EF4-FFF2-40B4-BE49-F238E27FC236}">
                <a16:creationId xmlns:a16="http://schemas.microsoft.com/office/drawing/2014/main" id="{4402FCD8-960F-4B26-B3ED-66A03D3454DF}"/>
              </a:ext>
            </a:extLst>
          </p:cNvPr>
          <p:cNvSpPr>
            <a:spLocks noGrp="1"/>
          </p:cNvSpPr>
          <p:nvPr/>
        </p:nvSpPr>
        <p:spPr>
          <a:xfrm>
            <a:off x="571500" y="304800"/>
            <a:ext cx="6191250" cy="2762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05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05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050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PACTIQO / METERING</a:t>
            </a:r>
          </a:p>
        </p:txBody>
      </p:sp>
      <p:sp>
        <p:nvSpPr>
          <p:cNvPr id="3" name="title">
            <a:extLst>
              <a:ext uri="{FF2B5EF4-FFF2-40B4-BE49-F238E27FC236}">
                <a16:creationId xmlns:a16="http://schemas.microsoft.com/office/drawing/2014/main" id="{0CD0BA8E-4054-4CAD-B430-8C9C32CB99E8}"/>
              </a:ext>
            </a:extLst>
          </p:cNvPr>
          <p:cNvSpPr>
            <a:spLocks noGrp="1"/>
          </p:cNvSpPr>
          <p:nvPr/>
        </p:nvSpPr>
        <p:spPr>
          <a:xfrm>
            <a:off x="571500" y="1028700"/>
            <a:ext cx="10953750" cy="12001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34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34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3450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Каждое отклонение получает</a:t>
            </a:r>
          </a:p>
          <a:p>
            <a:pPr>
              <a:defRPr sz="34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3450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адрес и маршрут проверки.</a:t>
            </a:r>
          </a:p>
        </p:txBody>
      </p:sp>
      <p:sp>
        <p:nvSpPr>
          <p:cNvPr id="4" name="body">
            <a:extLst>
              <a:ext uri="{FF2B5EF4-FFF2-40B4-BE49-F238E27FC236}">
                <a16:creationId xmlns:a16="http://schemas.microsoft.com/office/drawing/2014/main" id="{175F49D5-C4C8-4DB6-A69E-9AD21CF0A4E7}"/>
              </a:ext>
            </a:extLst>
          </p:cNvPr>
          <p:cNvSpPr>
            <a:spLocks noGrp="1"/>
          </p:cNvSpPr>
          <p:nvPr/>
        </p:nvSpPr>
        <p:spPr>
          <a:xfrm>
            <a:off x="590550" y="2638425"/>
            <a:ext cx="2381250" cy="3714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650" b="1">
                <a:solidFill>
                  <a:srgbClr val="64D9DD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650" b="1">
                <a:solidFill>
                  <a:srgbClr val="64D9DD"/>
                </a:solidFill>
                <a:latin typeface="Manrope"/>
                <a:ea typeface="Manrope"/>
                <a:cs typeface="Manrope"/>
              </a:defRPr>
            </a:pPr>
            <a:r>
              <a:rPr sz="1650" b="1">
                <a:solidFill>
                  <a:srgbClr val="64D9DD"/>
                </a:solidFill>
                <a:latin typeface="Manrope"/>
                <a:ea typeface="Manrope"/>
                <a:cs typeface="Manrope"/>
              </a:rPr>
              <a:t>01</a:t>
            </a:r>
          </a:p>
        </p:txBody>
      </p:sp>
      <p:sp>
        <p:nvSpPr>
          <p:cNvPr id="5" name="body">
            <a:extLst>
              <a:ext uri="{FF2B5EF4-FFF2-40B4-BE49-F238E27FC236}">
                <a16:creationId xmlns:a16="http://schemas.microsoft.com/office/drawing/2014/main" id="{5422C6A9-FD95-4C0F-ADC4-8AC084DCF4C5}"/>
              </a:ext>
            </a:extLst>
          </p:cNvPr>
          <p:cNvSpPr>
            <a:spLocks noGrp="1"/>
          </p:cNvSpPr>
          <p:nvPr/>
        </p:nvSpPr>
        <p:spPr>
          <a:xfrm>
            <a:off x="590550" y="3476625"/>
            <a:ext cx="2657475" cy="476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025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025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2025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Измерение</a:t>
            </a:r>
          </a:p>
        </p:txBody>
      </p:sp>
      <p:sp>
        <p:nvSpPr>
          <p:cNvPr id="6" name="body">
            <a:extLst>
              <a:ext uri="{FF2B5EF4-FFF2-40B4-BE49-F238E27FC236}">
                <a16:creationId xmlns:a16="http://schemas.microsoft.com/office/drawing/2014/main" id="{F8DFA549-AC5D-401D-AEB5-AFEB55FCD6CB}"/>
              </a:ext>
            </a:extLst>
          </p:cNvPr>
          <p:cNvSpPr>
            <a:spLocks noGrp="1"/>
          </p:cNvSpPr>
          <p:nvPr/>
        </p:nvSpPr>
        <p:spPr>
          <a:xfrm>
            <a:off x="590550" y="4162425"/>
            <a:ext cx="2667000" cy="857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87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87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875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Прибор, период,</a:t>
            </a:r>
          </a:p>
          <a:p>
            <a:pPr>
              <a:defRPr sz="187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875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качество данных</a:t>
            </a:r>
          </a:p>
        </p:txBody>
      </p:sp>
      <p:sp>
        <p:nvSpPr>
          <p:cNvPr id="7" name="body">
            <a:extLst>
              <a:ext uri="{FF2B5EF4-FFF2-40B4-BE49-F238E27FC236}">
                <a16:creationId xmlns:a16="http://schemas.microsoft.com/office/drawing/2014/main" id="{C1631C39-D087-40E6-843F-9E6A48B267FE}"/>
              </a:ext>
            </a:extLst>
          </p:cNvPr>
          <p:cNvSpPr>
            <a:spLocks noGrp="1"/>
          </p:cNvSpPr>
          <p:nvPr/>
        </p:nvSpPr>
        <p:spPr>
          <a:xfrm>
            <a:off x="3390900" y="2638425"/>
            <a:ext cx="2381250" cy="3714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650" b="1">
                <a:solidFill>
                  <a:srgbClr val="64D9DD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650" b="1">
                <a:solidFill>
                  <a:srgbClr val="64D9DD"/>
                </a:solidFill>
                <a:latin typeface="Manrope"/>
                <a:ea typeface="Manrope"/>
                <a:cs typeface="Manrope"/>
              </a:defRPr>
            </a:pPr>
            <a:r>
              <a:rPr sz="1650" b="1">
                <a:solidFill>
                  <a:srgbClr val="64D9DD"/>
                </a:solidFill>
                <a:latin typeface="Manrope"/>
                <a:ea typeface="Manrope"/>
                <a:cs typeface="Manrope"/>
              </a:rPr>
              <a:t>02</a:t>
            </a:r>
          </a:p>
        </p:txBody>
      </p:sp>
      <p:sp>
        <p:nvSpPr>
          <p:cNvPr id="8" name="body">
            <a:extLst>
              <a:ext uri="{FF2B5EF4-FFF2-40B4-BE49-F238E27FC236}">
                <a16:creationId xmlns:a16="http://schemas.microsoft.com/office/drawing/2014/main" id="{EA7B643F-33D7-4D26-8775-288A300A63B0}"/>
              </a:ext>
            </a:extLst>
          </p:cNvPr>
          <p:cNvSpPr>
            <a:spLocks noGrp="1"/>
          </p:cNvSpPr>
          <p:nvPr/>
        </p:nvSpPr>
        <p:spPr>
          <a:xfrm>
            <a:off x="3390900" y="3476625"/>
            <a:ext cx="2657475" cy="476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025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025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2025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Сигнал</a:t>
            </a:r>
          </a:p>
        </p:txBody>
      </p:sp>
      <p:sp>
        <p:nvSpPr>
          <p:cNvPr id="9" name="body">
            <a:extLst>
              <a:ext uri="{FF2B5EF4-FFF2-40B4-BE49-F238E27FC236}">
                <a16:creationId xmlns:a16="http://schemas.microsoft.com/office/drawing/2014/main" id="{38ADF6CD-5E2C-4EBF-8D1A-529B7B97DD73}"/>
              </a:ext>
            </a:extLst>
          </p:cNvPr>
          <p:cNvSpPr>
            <a:spLocks noGrp="1"/>
          </p:cNvSpPr>
          <p:nvPr/>
        </p:nvSpPr>
        <p:spPr>
          <a:xfrm>
            <a:off x="3390900" y="4162425"/>
            <a:ext cx="2667000" cy="857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87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87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875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Баланс, порог,</a:t>
            </a:r>
          </a:p>
          <a:p>
            <a:pPr>
              <a:defRPr sz="187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875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основание события</a:t>
            </a:r>
          </a:p>
        </p:txBody>
      </p:sp>
      <p:sp>
        <p:nvSpPr>
          <p:cNvPr id="10" name="body">
            <a:extLst>
              <a:ext uri="{FF2B5EF4-FFF2-40B4-BE49-F238E27FC236}">
                <a16:creationId xmlns:a16="http://schemas.microsoft.com/office/drawing/2014/main" id="{951029DD-D131-4D2C-821D-083BB86CBC98}"/>
              </a:ext>
            </a:extLst>
          </p:cNvPr>
          <p:cNvSpPr>
            <a:spLocks noGrp="1"/>
          </p:cNvSpPr>
          <p:nvPr/>
        </p:nvSpPr>
        <p:spPr>
          <a:xfrm>
            <a:off x="6191250" y="2638425"/>
            <a:ext cx="2381250" cy="3714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650" b="1">
                <a:solidFill>
                  <a:srgbClr val="64D9DD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650" b="1">
                <a:solidFill>
                  <a:srgbClr val="64D9DD"/>
                </a:solidFill>
                <a:latin typeface="Manrope"/>
                <a:ea typeface="Manrope"/>
                <a:cs typeface="Manrope"/>
              </a:defRPr>
            </a:pPr>
            <a:r>
              <a:rPr sz="1650" b="1">
                <a:solidFill>
                  <a:srgbClr val="64D9DD"/>
                </a:solidFill>
                <a:latin typeface="Manrope"/>
                <a:ea typeface="Manrope"/>
                <a:cs typeface="Manrope"/>
              </a:rPr>
              <a:t>03</a:t>
            </a:r>
          </a:p>
        </p:txBody>
      </p:sp>
      <p:sp>
        <p:nvSpPr>
          <p:cNvPr id="11" name="body">
            <a:extLst>
              <a:ext uri="{FF2B5EF4-FFF2-40B4-BE49-F238E27FC236}">
                <a16:creationId xmlns:a16="http://schemas.microsoft.com/office/drawing/2014/main" id="{C30E2109-7CD2-4883-A02A-08E8DFD8A6A8}"/>
              </a:ext>
            </a:extLst>
          </p:cNvPr>
          <p:cNvSpPr>
            <a:spLocks noGrp="1"/>
          </p:cNvSpPr>
          <p:nvPr/>
        </p:nvSpPr>
        <p:spPr>
          <a:xfrm>
            <a:off x="6191250" y="3476625"/>
            <a:ext cx="2657475" cy="476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025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025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2025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Ответственный</a:t>
            </a:r>
          </a:p>
        </p:txBody>
      </p:sp>
      <p:sp>
        <p:nvSpPr>
          <p:cNvPr id="12" name="body">
            <a:extLst>
              <a:ext uri="{FF2B5EF4-FFF2-40B4-BE49-F238E27FC236}">
                <a16:creationId xmlns:a16="http://schemas.microsoft.com/office/drawing/2014/main" id="{4F50FAB4-2CE8-446A-B214-6D8688CCE71F}"/>
              </a:ext>
            </a:extLst>
          </p:cNvPr>
          <p:cNvSpPr>
            <a:spLocks noGrp="1"/>
          </p:cNvSpPr>
          <p:nvPr/>
        </p:nvSpPr>
        <p:spPr>
          <a:xfrm>
            <a:off x="6191250" y="4162425"/>
            <a:ext cx="2667000" cy="857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87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87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875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Участок, задание,</a:t>
            </a:r>
          </a:p>
          <a:p>
            <a:pPr>
              <a:defRPr sz="187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875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уведомление</a:t>
            </a:r>
          </a:p>
        </p:txBody>
      </p:sp>
      <p:sp>
        <p:nvSpPr>
          <p:cNvPr id="13" name="body">
            <a:extLst>
              <a:ext uri="{FF2B5EF4-FFF2-40B4-BE49-F238E27FC236}">
                <a16:creationId xmlns:a16="http://schemas.microsoft.com/office/drawing/2014/main" id="{40A52EEE-6659-4CD6-9588-EB414D50A886}"/>
              </a:ext>
            </a:extLst>
          </p:cNvPr>
          <p:cNvSpPr>
            <a:spLocks noGrp="1"/>
          </p:cNvSpPr>
          <p:nvPr/>
        </p:nvSpPr>
        <p:spPr>
          <a:xfrm>
            <a:off x="8991600" y="2638425"/>
            <a:ext cx="2381250" cy="3714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650" b="1">
                <a:solidFill>
                  <a:srgbClr val="64D9DD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650" b="1">
                <a:solidFill>
                  <a:srgbClr val="64D9DD"/>
                </a:solidFill>
                <a:latin typeface="Manrope"/>
                <a:ea typeface="Manrope"/>
                <a:cs typeface="Manrope"/>
              </a:defRPr>
            </a:pPr>
            <a:r>
              <a:rPr sz="1650" b="1">
                <a:solidFill>
                  <a:srgbClr val="64D9DD"/>
                </a:solidFill>
                <a:latin typeface="Manrope"/>
                <a:ea typeface="Manrope"/>
                <a:cs typeface="Manrope"/>
              </a:rPr>
              <a:t>04</a:t>
            </a:r>
          </a:p>
        </p:txBody>
      </p:sp>
      <p:sp>
        <p:nvSpPr>
          <p:cNvPr id="14" name="body">
            <a:extLst>
              <a:ext uri="{FF2B5EF4-FFF2-40B4-BE49-F238E27FC236}">
                <a16:creationId xmlns:a16="http://schemas.microsoft.com/office/drawing/2014/main" id="{E1FEFB5A-AFF6-4872-904C-9F2DAEFE7C80}"/>
              </a:ext>
            </a:extLst>
          </p:cNvPr>
          <p:cNvSpPr>
            <a:spLocks noGrp="1"/>
          </p:cNvSpPr>
          <p:nvPr/>
        </p:nvSpPr>
        <p:spPr>
          <a:xfrm>
            <a:off x="8991600" y="3476625"/>
            <a:ext cx="2657475" cy="476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025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025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2025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Результат</a:t>
            </a:r>
          </a:p>
        </p:txBody>
      </p:sp>
      <p:sp>
        <p:nvSpPr>
          <p:cNvPr id="15" name="body">
            <a:extLst>
              <a:ext uri="{FF2B5EF4-FFF2-40B4-BE49-F238E27FC236}">
                <a16:creationId xmlns:a16="http://schemas.microsoft.com/office/drawing/2014/main" id="{1947CE31-B878-4F3E-BB6F-AE83C47C2E64}"/>
              </a:ext>
            </a:extLst>
          </p:cNvPr>
          <p:cNvSpPr>
            <a:spLocks noGrp="1"/>
          </p:cNvSpPr>
          <p:nvPr/>
        </p:nvSpPr>
        <p:spPr>
          <a:xfrm>
            <a:off x="8991600" y="4162425"/>
            <a:ext cx="2667000" cy="857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87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87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875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Проверка, действие,</a:t>
            </a:r>
          </a:p>
          <a:p>
            <a:pPr>
              <a:defRPr sz="187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875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история и отчёт</a:t>
            </a:r>
          </a:p>
        </p:txBody>
      </p:sp>
      <p:sp>
        <p:nvSpPr>
          <p:cNvPr id="16" name="body">
            <a:extLst>
              <a:ext uri="{FF2B5EF4-FFF2-40B4-BE49-F238E27FC236}">
                <a16:creationId xmlns:a16="http://schemas.microsoft.com/office/drawing/2014/main" id="{42B1027F-718F-408B-B4DA-599F975E31DB}"/>
              </a:ext>
            </a:extLst>
          </p:cNvPr>
          <p:cNvSpPr>
            <a:spLocks noGrp="1"/>
          </p:cNvSpPr>
          <p:nvPr/>
        </p:nvSpPr>
        <p:spPr>
          <a:xfrm>
            <a:off x="590550" y="5486400"/>
            <a:ext cx="10763250" cy="4095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100" b="0">
                <a:solidFill>
                  <a:srgbClr val="F4F4EE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2100" b="0">
                <a:solidFill>
                  <a:srgbClr val="F4F4EE"/>
                </a:solidFill>
                <a:latin typeface="Golos Text"/>
                <a:ea typeface="Golos Text"/>
                <a:cs typeface="Golos Text"/>
              </a:defRPr>
            </a:pPr>
            <a:r>
              <a:rPr sz="2100" b="0">
                <a:solidFill>
                  <a:srgbClr val="F4F4EE"/>
                </a:solidFill>
                <a:latin typeface="Golos Text"/>
                <a:ea typeface="Golos Text"/>
                <a:cs typeface="Golos Text"/>
              </a:rPr>
              <a:t>Маршрут запускается после регистрации события.</a:t>
            </a:r>
          </a:p>
        </p:txBody>
      </p:sp>
      <p:sp>
        <p:nvSpPr>
          <p:cNvPr id="17" name="foot">
            <a:extLst>
              <a:ext uri="{FF2B5EF4-FFF2-40B4-BE49-F238E27FC236}">
                <a16:creationId xmlns:a16="http://schemas.microsoft.com/office/drawing/2014/main" id="{D6BD01E0-7419-4B4A-BC3E-B57F68DF31A8}"/>
              </a:ext>
            </a:extLst>
          </p:cNvPr>
          <p:cNvSpPr>
            <a:spLocks noGrp="1"/>
          </p:cNvSpPr>
          <p:nvPr/>
        </p:nvSpPr>
        <p:spPr>
          <a:xfrm>
            <a:off x="590550" y="6248400"/>
            <a:ext cx="10858500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27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27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275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Внешняя доставка не принята. Очередь заданий не подтверждает получение.</a:t>
            </a:r>
          </a:p>
        </p:txBody>
      </p:sp>
      <p:sp>
        <p:nvSpPr>
          <p:cNvPr id="18" name="page">
            <a:extLst>
              <a:ext uri="{FF2B5EF4-FFF2-40B4-BE49-F238E27FC236}">
                <a16:creationId xmlns:a16="http://schemas.microsoft.com/office/drawing/2014/main" id="{2562D8B8-C2B7-4B9D-8D41-49B4C52C8DC8}"/>
              </a:ext>
            </a:extLst>
          </p:cNvPr>
          <p:cNvSpPr>
            <a:spLocks noGrp="1"/>
          </p:cNvSpPr>
          <p:nvPr/>
        </p:nvSpPr>
        <p:spPr>
          <a:xfrm>
            <a:off x="11630025" y="6553200"/>
            <a:ext cx="304800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82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82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825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3746896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1A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9962550-AA2E-4F6D-BEEB-E789CD9F81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49696" y="1019175"/>
            <a:ext cx="11092608" cy="5295900"/>
          </a:xfrm>
          <a:prstGeom prst="rect">
            <a:avLst/>
          </a:prstGeom>
        </p:spPr>
      </p:pic>
      <p:sp>
        <p:nvSpPr>
          <p:cNvPr id="2" name="title">
            <a:extLst>
              <a:ext uri="{FF2B5EF4-FFF2-40B4-BE49-F238E27FC236}">
                <a16:creationId xmlns:a16="http://schemas.microsoft.com/office/drawing/2014/main" id="{60EE3B9A-90FF-4E5A-AF87-97B8A2DC884F}"/>
              </a:ext>
            </a:extLst>
          </p:cNvPr>
          <p:cNvSpPr>
            <a:spLocks noGrp="1"/>
          </p:cNvSpPr>
          <p:nvPr/>
        </p:nvSpPr>
        <p:spPr>
          <a:xfrm>
            <a:off x="400050" y="257175"/>
            <a:ext cx="11430000" cy="6000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3225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3225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3225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Диспетчер видит, где начать проверку.</a:t>
            </a:r>
          </a:p>
        </p:txBody>
      </p:sp>
      <p:sp>
        <p:nvSpPr>
          <p:cNvPr id="3" name="foot">
            <a:extLst>
              <a:ext uri="{FF2B5EF4-FFF2-40B4-BE49-F238E27FC236}">
                <a16:creationId xmlns:a16="http://schemas.microsoft.com/office/drawing/2014/main" id="{8B583233-DB1D-4497-90FF-FF1F93BF9D3F}"/>
              </a:ext>
            </a:extLst>
          </p:cNvPr>
          <p:cNvSpPr>
            <a:spLocks noGrp="1"/>
          </p:cNvSpPr>
          <p:nvPr/>
        </p:nvSpPr>
        <p:spPr>
          <a:xfrm>
            <a:off x="409575" y="6419850"/>
            <a:ext cx="10858500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27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27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275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Карта → прибор → событие. Учебная сеть Шымкента · версия 19.10.2026.</a:t>
            </a:r>
          </a:p>
        </p:txBody>
      </p:sp>
      <p:sp>
        <p:nvSpPr>
          <p:cNvPr id="4" name="page">
            <a:extLst>
              <a:ext uri="{FF2B5EF4-FFF2-40B4-BE49-F238E27FC236}">
                <a16:creationId xmlns:a16="http://schemas.microsoft.com/office/drawing/2014/main" id="{856CEFF0-813E-4596-94C4-0EA6DB3EEDB6}"/>
              </a:ext>
            </a:extLst>
          </p:cNvPr>
          <p:cNvSpPr>
            <a:spLocks noGrp="1"/>
          </p:cNvSpPr>
          <p:nvPr/>
        </p:nvSpPr>
        <p:spPr>
          <a:xfrm>
            <a:off x="11630025" y="6553200"/>
            <a:ext cx="304800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82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82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825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8318064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1A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C3FAA6DD-3602-410D-A144-935E3BDA8D54}"/>
              </a:ext>
            </a:extLst>
          </p:cNvPr>
          <p:cNvSpPr>
            <a:spLocks noGrp="1"/>
          </p:cNvSpPr>
          <p:nvPr/>
        </p:nvSpPr>
        <p:spPr>
          <a:xfrm>
            <a:off x="6067425" y="2686050"/>
            <a:ext cx="9525" cy="3114675"/>
          </a:xfrm>
          <a:prstGeom prst="rect">
            <a:avLst/>
          </a:prstGeom>
          <a:solidFill>
            <a:srgbClr val="33434B"/>
          </a:solidFill>
          <a:ln w="0">
            <a:noFill/>
          </a:ln>
        </p:spPr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51E3131-2824-4BFA-BC9A-343F8B9218C1}"/>
              </a:ext>
            </a:extLst>
          </p:cNvPr>
          <p:cNvSpPr>
            <a:spLocks noGrp="1"/>
          </p:cNvSpPr>
          <p:nvPr/>
        </p:nvSpPr>
        <p:spPr>
          <a:xfrm>
            <a:off x="590550" y="2819400"/>
            <a:ext cx="4953000" cy="19050"/>
          </a:xfrm>
          <a:prstGeom prst="rect">
            <a:avLst/>
          </a:prstGeom>
          <a:solidFill>
            <a:srgbClr val="64D9DD"/>
          </a:solidFill>
          <a:ln w="0">
            <a:noFill/>
          </a:ln>
        </p:spPr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10A6B2F7-07DA-4968-8B63-31B2D61FF06F}"/>
              </a:ext>
            </a:extLst>
          </p:cNvPr>
          <p:cNvSpPr>
            <a:spLocks noGrp="1"/>
          </p:cNvSpPr>
          <p:nvPr/>
        </p:nvSpPr>
        <p:spPr>
          <a:xfrm>
            <a:off x="6572250" y="2819400"/>
            <a:ext cx="4953000" cy="19050"/>
          </a:xfrm>
          <a:prstGeom prst="rect">
            <a:avLst/>
          </a:prstGeom>
          <a:solidFill>
            <a:srgbClr val="E5BB76"/>
          </a:solidFill>
          <a:ln w="0">
            <a:noFill/>
          </a:ln>
        </p:spPr>
      </p:sp>
      <p:sp>
        <p:nvSpPr>
          <p:cNvPr id="4" name="brand">
            <a:extLst>
              <a:ext uri="{FF2B5EF4-FFF2-40B4-BE49-F238E27FC236}">
                <a16:creationId xmlns:a16="http://schemas.microsoft.com/office/drawing/2014/main" id="{442C4441-0E2A-4CA0-BE6B-6921603F065A}"/>
              </a:ext>
            </a:extLst>
          </p:cNvPr>
          <p:cNvSpPr>
            <a:spLocks noGrp="1"/>
          </p:cNvSpPr>
          <p:nvPr/>
        </p:nvSpPr>
        <p:spPr>
          <a:xfrm>
            <a:off x="571500" y="304800"/>
            <a:ext cx="6191250" cy="2762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05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05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050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PACTIQO / METERING</a:t>
            </a:r>
          </a:p>
        </p:txBody>
      </p:sp>
      <p:sp>
        <p:nvSpPr>
          <p:cNvPr id="5" name="title">
            <a:extLst>
              <a:ext uri="{FF2B5EF4-FFF2-40B4-BE49-F238E27FC236}">
                <a16:creationId xmlns:a16="http://schemas.microsoft.com/office/drawing/2014/main" id="{D3EAE0E3-73B8-4EBA-8641-F448E09D281D}"/>
              </a:ext>
            </a:extLst>
          </p:cNvPr>
          <p:cNvSpPr>
            <a:spLocks noGrp="1"/>
          </p:cNvSpPr>
          <p:nvPr/>
        </p:nvSpPr>
        <p:spPr>
          <a:xfrm>
            <a:off x="571500" y="1028700"/>
            <a:ext cx="10953750" cy="12001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34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34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3450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Одна система.</a:t>
            </a:r>
          </a:p>
          <a:p>
            <a:pPr>
              <a:defRPr sz="34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3450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Две задачи ресурсоснабжения.</a:t>
            </a:r>
          </a:p>
        </p:txBody>
      </p:sp>
      <p:sp>
        <p:nvSpPr>
          <p:cNvPr id="6" name="body">
            <a:extLst>
              <a:ext uri="{FF2B5EF4-FFF2-40B4-BE49-F238E27FC236}">
                <a16:creationId xmlns:a16="http://schemas.microsoft.com/office/drawing/2014/main" id="{ACC13E08-2B28-46E4-9643-2D95A3F6F776}"/>
              </a:ext>
            </a:extLst>
          </p:cNvPr>
          <p:cNvSpPr>
            <a:spLocks noGrp="1"/>
          </p:cNvSpPr>
          <p:nvPr/>
        </p:nvSpPr>
        <p:spPr>
          <a:xfrm>
            <a:off x="590550" y="3086100"/>
            <a:ext cx="4953000" cy="619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31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31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3150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Вода</a:t>
            </a:r>
          </a:p>
        </p:txBody>
      </p:sp>
      <p:sp>
        <p:nvSpPr>
          <p:cNvPr id="7" name="body">
            <a:extLst>
              <a:ext uri="{FF2B5EF4-FFF2-40B4-BE49-F238E27FC236}">
                <a16:creationId xmlns:a16="http://schemas.microsoft.com/office/drawing/2014/main" id="{A05A9512-C93B-440A-B67B-24156550EF9C}"/>
              </a:ext>
            </a:extLst>
          </p:cNvPr>
          <p:cNvSpPr>
            <a:spLocks noGrp="1"/>
          </p:cNvSpPr>
          <p:nvPr/>
        </p:nvSpPr>
        <p:spPr>
          <a:xfrm>
            <a:off x="590550" y="3952875"/>
            <a:ext cx="5029200" cy="12858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95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95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950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Сверка ввода и абонентов</a:t>
            </a:r>
          </a:p>
          <a:p>
            <a:pPr>
              <a:defRPr sz="195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950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Расход и история по прибору</a:t>
            </a:r>
          </a:p>
          <a:p>
            <a:pPr>
              <a:defRPr sz="195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950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Поиск участков с расхождением</a:t>
            </a:r>
          </a:p>
        </p:txBody>
      </p:sp>
      <p:sp>
        <p:nvSpPr>
          <p:cNvPr id="8" name="body">
            <a:extLst>
              <a:ext uri="{FF2B5EF4-FFF2-40B4-BE49-F238E27FC236}">
                <a16:creationId xmlns:a16="http://schemas.microsoft.com/office/drawing/2014/main" id="{688BBE6F-E660-496E-8216-1657C2E32608}"/>
              </a:ext>
            </a:extLst>
          </p:cNvPr>
          <p:cNvSpPr>
            <a:spLocks noGrp="1"/>
          </p:cNvSpPr>
          <p:nvPr/>
        </p:nvSpPr>
        <p:spPr>
          <a:xfrm>
            <a:off x="6572250" y="3086100"/>
            <a:ext cx="4953000" cy="619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31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31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3150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Газ</a:t>
            </a:r>
          </a:p>
        </p:txBody>
      </p:sp>
      <p:sp>
        <p:nvSpPr>
          <p:cNvPr id="9" name="body">
            <a:extLst>
              <a:ext uri="{FF2B5EF4-FFF2-40B4-BE49-F238E27FC236}">
                <a16:creationId xmlns:a16="http://schemas.microsoft.com/office/drawing/2014/main" id="{F5A2897B-F175-4EDB-84C2-15F82CB24EAC}"/>
              </a:ext>
            </a:extLst>
          </p:cNvPr>
          <p:cNvSpPr>
            <a:spLocks noGrp="1"/>
          </p:cNvSpPr>
          <p:nvPr/>
        </p:nvSpPr>
        <p:spPr>
          <a:xfrm>
            <a:off x="6572250" y="3952875"/>
            <a:ext cx="5029200" cy="12858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95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95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950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Баланс по узлам сети</a:t>
            </a:r>
          </a:p>
          <a:p>
            <a:pPr>
              <a:defRPr sz="195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950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Контроль давления и объёма</a:t>
            </a:r>
          </a:p>
          <a:p>
            <a:pPr>
              <a:defRPr sz="195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950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Адресная проверка отклонений</a:t>
            </a:r>
          </a:p>
        </p:txBody>
      </p:sp>
      <p:sp>
        <p:nvSpPr>
          <p:cNvPr id="10" name="body">
            <a:extLst>
              <a:ext uri="{FF2B5EF4-FFF2-40B4-BE49-F238E27FC236}">
                <a16:creationId xmlns:a16="http://schemas.microsoft.com/office/drawing/2014/main" id="{217207D3-06E3-41CC-8242-7B1F20603165}"/>
              </a:ext>
            </a:extLst>
          </p:cNvPr>
          <p:cNvSpPr>
            <a:spLocks noGrp="1"/>
          </p:cNvSpPr>
          <p:nvPr/>
        </p:nvSpPr>
        <p:spPr>
          <a:xfrm>
            <a:off x="590550" y="5943600"/>
            <a:ext cx="10810875" cy="5238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800" b="0">
                <a:solidFill>
                  <a:srgbClr val="F4F4EE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800" b="0">
                <a:solidFill>
                  <a:srgbClr val="F4F4EE"/>
                </a:solidFill>
                <a:latin typeface="Golos Text"/>
                <a:ea typeface="Golos Text"/>
                <a:cs typeface="Golos Text"/>
              </a:defRPr>
            </a:pPr>
            <a:r>
              <a:rPr sz="1800" b="0">
                <a:solidFill>
                  <a:srgbClr val="F4F4EE"/>
                </a:solidFill>
                <a:latin typeface="Golos Text"/>
                <a:ea typeface="Golos Text"/>
                <a:cs typeface="Golos Text"/>
              </a:rPr>
              <a:t>Общие: карта, архив, события, роли, назначения и выгрузка отчётов.</a:t>
            </a:r>
          </a:p>
        </p:txBody>
      </p:sp>
      <p:sp>
        <p:nvSpPr>
          <p:cNvPr id="11" name="page">
            <a:extLst>
              <a:ext uri="{FF2B5EF4-FFF2-40B4-BE49-F238E27FC236}">
                <a16:creationId xmlns:a16="http://schemas.microsoft.com/office/drawing/2014/main" id="{0DBFEF8B-144B-4652-B121-F264032599C9}"/>
              </a:ext>
            </a:extLst>
          </p:cNvPr>
          <p:cNvSpPr>
            <a:spLocks noGrp="1"/>
          </p:cNvSpPr>
          <p:nvPr/>
        </p:nvSpPr>
        <p:spPr>
          <a:xfrm>
            <a:off x="11630025" y="6553200"/>
            <a:ext cx="304800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82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82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825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7179937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1A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2BCDC7F-8A0F-4ACC-AF89-4091B7985A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401426" y="2609850"/>
            <a:ext cx="6208798" cy="3267075"/>
          </a:xfrm>
          <a:prstGeom prst="rect">
            <a:avLst/>
          </a:prstGeom>
        </p:spPr>
      </p:pic>
      <p:sp>
        <p:nvSpPr>
          <p:cNvPr id="2" name="brand">
            <a:extLst>
              <a:ext uri="{FF2B5EF4-FFF2-40B4-BE49-F238E27FC236}">
                <a16:creationId xmlns:a16="http://schemas.microsoft.com/office/drawing/2014/main" id="{C61FCBD9-6CBB-4A89-964B-BE2081C6192A}"/>
              </a:ext>
            </a:extLst>
          </p:cNvPr>
          <p:cNvSpPr>
            <a:spLocks noGrp="1"/>
          </p:cNvSpPr>
          <p:nvPr/>
        </p:nvSpPr>
        <p:spPr>
          <a:xfrm>
            <a:off x="571500" y="304800"/>
            <a:ext cx="6191250" cy="2762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05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05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050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PACTIQO / METERING</a:t>
            </a:r>
          </a:p>
        </p:txBody>
      </p:sp>
      <p:sp>
        <p:nvSpPr>
          <p:cNvPr id="3" name="title">
            <a:extLst>
              <a:ext uri="{FF2B5EF4-FFF2-40B4-BE49-F238E27FC236}">
                <a16:creationId xmlns:a16="http://schemas.microsoft.com/office/drawing/2014/main" id="{EB50804C-35C7-4384-A8F2-602776908114}"/>
              </a:ext>
            </a:extLst>
          </p:cNvPr>
          <p:cNvSpPr>
            <a:spLocks noGrp="1"/>
          </p:cNvSpPr>
          <p:nvPr/>
        </p:nvSpPr>
        <p:spPr>
          <a:xfrm>
            <a:off x="571500" y="1028700"/>
            <a:ext cx="10953750" cy="12001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34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34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3450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Сохранён архив
двух водяных приборов.</a:t>
            </a:r>
          </a:p>
          <a:p>
            <a:pPr>
              <a:defRPr sz="34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endParaRPr sz="3450" b="1">
              <a:solidFill>
                <a:srgbClr val="F4F4EE"/>
              </a:solidFill>
              <a:latin typeface="Manrope"/>
              <a:ea typeface="Manrope"/>
              <a:cs typeface="Manrope"/>
            </a:endParaRPr>
          </a:p>
        </p:txBody>
      </p:sp>
      <p:sp>
        <p:nvSpPr>
          <p:cNvPr id="4" name="body">
            <a:extLst>
              <a:ext uri="{FF2B5EF4-FFF2-40B4-BE49-F238E27FC236}">
                <a16:creationId xmlns:a16="http://schemas.microsoft.com/office/drawing/2014/main" id="{867AB83E-040E-40F2-A0CE-AA8B3705E6E9}"/>
              </a:ext>
            </a:extLst>
          </p:cNvPr>
          <p:cNvSpPr>
            <a:spLocks noGrp="1"/>
          </p:cNvSpPr>
          <p:nvPr/>
        </p:nvSpPr>
        <p:spPr>
          <a:xfrm>
            <a:off x="590550" y="2609850"/>
            <a:ext cx="2095500" cy="12763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7650" b="1">
                <a:solidFill>
                  <a:srgbClr val="64D9DD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7650" b="1">
                <a:solidFill>
                  <a:srgbClr val="64D9DD"/>
                </a:solidFill>
                <a:latin typeface="Manrope"/>
                <a:ea typeface="Manrope"/>
                <a:cs typeface="Manrope"/>
              </a:defRPr>
            </a:pPr>
            <a:r>
              <a:rPr sz="7650" b="1">
                <a:solidFill>
                  <a:srgbClr val="64D9DD"/>
                </a:solidFill>
                <a:latin typeface="Manrope"/>
                <a:ea typeface="Manrope"/>
                <a:cs typeface="Manrope"/>
              </a:rPr>
              <a:t>2</a:t>
            </a:r>
          </a:p>
        </p:txBody>
      </p:sp>
      <p:sp>
        <p:nvSpPr>
          <p:cNvPr id="5" name="body">
            <a:extLst>
              <a:ext uri="{FF2B5EF4-FFF2-40B4-BE49-F238E27FC236}">
                <a16:creationId xmlns:a16="http://schemas.microsoft.com/office/drawing/2014/main" id="{07BE9EDA-03A9-4179-B0FB-483E08CE2B0E}"/>
              </a:ext>
            </a:extLst>
          </p:cNvPr>
          <p:cNvSpPr>
            <a:spLocks noGrp="1"/>
          </p:cNvSpPr>
          <p:nvPr/>
        </p:nvSpPr>
        <p:spPr>
          <a:xfrm>
            <a:off x="628650" y="4038600"/>
            <a:ext cx="4276725" cy="8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175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175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2175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физических</a:t>
            </a:r>
          </a:p>
          <a:p>
            <a:pPr>
              <a:defRPr sz="2175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2175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водяных счётчика</a:t>
            </a:r>
          </a:p>
        </p:txBody>
      </p:sp>
      <p:sp>
        <p:nvSpPr>
          <p:cNvPr id="6" name="body">
            <a:extLst>
              <a:ext uri="{FF2B5EF4-FFF2-40B4-BE49-F238E27FC236}">
                <a16:creationId xmlns:a16="http://schemas.microsoft.com/office/drawing/2014/main" id="{3DB45CFF-675E-44B9-8D70-A2D52EB5CEAF}"/>
              </a:ext>
            </a:extLst>
          </p:cNvPr>
          <p:cNvSpPr>
            <a:spLocks noGrp="1"/>
          </p:cNvSpPr>
          <p:nvPr/>
        </p:nvSpPr>
        <p:spPr>
          <a:xfrm>
            <a:off x="628650" y="5219700"/>
            <a:ext cx="4476750" cy="714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65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65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650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Goldcard LXDG-15
Стендовый архив · 09.10.2026</a:t>
            </a:r>
          </a:p>
          <a:p>
            <a:pPr>
              <a:defRPr sz="165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endParaRPr sz="1650" b="0">
              <a:solidFill>
                <a:srgbClr val="A2B2BA"/>
              </a:solidFill>
              <a:latin typeface="Golos Text"/>
              <a:ea typeface="Golos Text"/>
              <a:cs typeface="Golos Text"/>
            </a:endParaRPr>
          </a:p>
        </p:txBody>
      </p:sp>
      <p:sp>
        <p:nvSpPr>
          <p:cNvPr id="7" name="foot">
            <a:extLst>
              <a:ext uri="{FF2B5EF4-FFF2-40B4-BE49-F238E27FC236}">
                <a16:creationId xmlns:a16="http://schemas.microsoft.com/office/drawing/2014/main" id="{673381E2-5E88-4B50-9C6A-3B144F884374}"/>
              </a:ext>
            </a:extLst>
          </p:cNvPr>
          <p:cNvSpPr>
            <a:spLocks noGrp="1"/>
          </p:cNvSpPr>
          <p:nvPr/>
        </p:nvSpPr>
        <p:spPr>
          <a:xfrm>
            <a:off x="590550" y="6343650"/>
            <a:ext cx="10858500" cy="2762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20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20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200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Текущий приём воды не подтверждён. Газ и давление — модельные данные.</a:t>
            </a:r>
          </a:p>
        </p:txBody>
      </p:sp>
      <p:sp>
        <p:nvSpPr>
          <p:cNvPr id="8" name="page">
            <a:extLst>
              <a:ext uri="{FF2B5EF4-FFF2-40B4-BE49-F238E27FC236}">
                <a16:creationId xmlns:a16="http://schemas.microsoft.com/office/drawing/2014/main" id="{E4CFA7AB-0129-4FE0-8998-2EFED8CCE0F7}"/>
              </a:ext>
            </a:extLst>
          </p:cNvPr>
          <p:cNvSpPr>
            <a:spLocks noGrp="1"/>
          </p:cNvSpPr>
          <p:nvPr/>
        </p:nvSpPr>
        <p:spPr>
          <a:xfrm>
            <a:off x="11630025" y="6553200"/>
            <a:ext cx="304800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82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82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825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14963658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1A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5CA85F3A-64CE-403A-A1DF-9D4DFE9D0926}"/>
              </a:ext>
            </a:extLst>
          </p:cNvPr>
          <p:cNvSpPr>
            <a:spLocks noGrp="1"/>
          </p:cNvSpPr>
          <p:nvPr/>
        </p:nvSpPr>
        <p:spPr>
          <a:xfrm>
            <a:off x="6076950" y="2762250"/>
            <a:ext cx="9525" cy="2686050"/>
          </a:xfrm>
          <a:prstGeom prst="rect">
            <a:avLst/>
          </a:prstGeom>
          <a:solidFill>
            <a:srgbClr val="33434B"/>
          </a:solidFill>
          <a:ln w="0">
            <a:noFill/>
          </a:ln>
        </p:spPr>
      </p:sp>
      <p:sp>
        <p:nvSpPr>
          <p:cNvPr id="2" name="brand">
            <a:extLst>
              <a:ext uri="{FF2B5EF4-FFF2-40B4-BE49-F238E27FC236}">
                <a16:creationId xmlns:a16="http://schemas.microsoft.com/office/drawing/2014/main" id="{D3FF2963-CD87-4A9A-9BE5-4BC7112811DC}"/>
              </a:ext>
            </a:extLst>
          </p:cNvPr>
          <p:cNvSpPr>
            <a:spLocks noGrp="1"/>
          </p:cNvSpPr>
          <p:nvPr/>
        </p:nvSpPr>
        <p:spPr>
          <a:xfrm>
            <a:off x="571500" y="304800"/>
            <a:ext cx="6191250" cy="2762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05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05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050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PACTIQO / METERING</a:t>
            </a:r>
          </a:p>
        </p:txBody>
      </p:sp>
      <p:sp>
        <p:nvSpPr>
          <p:cNvPr id="3" name="title">
            <a:extLst>
              <a:ext uri="{FF2B5EF4-FFF2-40B4-BE49-F238E27FC236}">
                <a16:creationId xmlns:a16="http://schemas.microsoft.com/office/drawing/2014/main" id="{540203A8-76CD-4071-8021-D58B4BD3A779}"/>
              </a:ext>
            </a:extLst>
          </p:cNvPr>
          <p:cNvSpPr>
            <a:spLocks noGrp="1"/>
          </p:cNvSpPr>
          <p:nvPr/>
        </p:nvSpPr>
        <p:spPr>
          <a:xfrm>
            <a:off x="571500" y="1028700"/>
            <a:ext cx="10953750" cy="1257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37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37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3750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Разные приборы.</a:t>
            </a:r>
          </a:p>
          <a:p>
            <a:pPr>
              <a:defRPr sz="37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3750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Один кабинет.</a:t>
            </a:r>
          </a:p>
        </p:txBody>
      </p:sp>
      <p:sp>
        <p:nvSpPr>
          <p:cNvPr id="4" name="body">
            <a:extLst>
              <a:ext uri="{FF2B5EF4-FFF2-40B4-BE49-F238E27FC236}">
                <a16:creationId xmlns:a16="http://schemas.microsoft.com/office/drawing/2014/main" id="{55375833-20B4-4A15-8B2E-CB83FFC6A934}"/>
              </a:ext>
            </a:extLst>
          </p:cNvPr>
          <p:cNvSpPr>
            <a:spLocks noGrp="1"/>
          </p:cNvSpPr>
          <p:nvPr/>
        </p:nvSpPr>
        <p:spPr>
          <a:xfrm>
            <a:off x="590550" y="2771775"/>
            <a:ext cx="5048250" cy="8667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250" b="1">
                <a:solidFill>
                  <a:srgbClr val="64D9DD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250" b="1">
                <a:solidFill>
                  <a:srgbClr val="64D9DD"/>
                </a:solidFill>
                <a:latin typeface="Manrope"/>
                <a:ea typeface="Manrope"/>
                <a:cs typeface="Manrope"/>
              </a:defRPr>
            </a:pPr>
            <a:r>
              <a:rPr sz="2250" b="1">
                <a:solidFill>
                  <a:srgbClr val="64D9DD"/>
                </a:solidFill>
                <a:latin typeface="Manrope"/>
                <a:ea typeface="Manrope"/>
                <a:cs typeface="Manrope"/>
              </a:rPr>
              <a:t>Подключение разных</a:t>
            </a:r>
          </a:p>
          <a:p>
            <a:pPr>
              <a:defRPr sz="2250" b="1">
                <a:solidFill>
                  <a:srgbClr val="64D9DD"/>
                </a:solidFill>
                <a:latin typeface="Manrope"/>
                <a:ea typeface="Manrope"/>
                <a:cs typeface="Manrope"/>
              </a:defRPr>
            </a:pPr>
            <a:r>
              <a:rPr sz="2250" b="1">
                <a:solidFill>
                  <a:srgbClr val="64D9DD"/>
                </a:solidFill>
                <a:latin typeface="Manrope"/>
                <a:ea typeface="Manrope"/>
                <a:cs typeface="Manrope"/>
              </a:rPr>
              <a:t>производителей</a:t>
            </a:r>
          </a:p>
        </p:txBody>
      </p:sp>
      <p:sp>
        <p:nvSpPr>
          <p:cNvPr id="5" name="body">
            <a:extLst>
              <a:ext uri="{FF2B5EF4-FFF2-40B4-BE49-F238E27FC236}">
                <a16:creationId xmlns:a16="http://schemas.microsoft.com/office/drawing/2014/main" id="{09764052-9108-4B65-8150-6ED8AE698424}"/>
              </a:ext>
            </a:extLst>
          </p:cNvPr>
          <p:cNvSpPr>
            <a:spLocks noGrp="1"/>
          </p:cNvSpPr>
          <p:nvPr/>
        </p:nvSpPr>
        <p:spPr>
          <a:xfrm>
            <a:off x="590550" y="3952875"/>
            <a:ext cx="5095875" cy="13620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025" b="0">
                <a:solidFill>
                  <a:srgbClr val="F4F4EE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2025" b="0">
                <a:solidFill>
                  <a:srgbClr val="F4F4EE"/>
                </a:solidFill>
                <a:latin typeface="Golos Text"/>
                <a:ea typeface="Golos Text"/>
                <a:cs typeface="Golos Text"/>
              </a:defRPr>
            </a:pPr>
            <a:r>
              <a:rPr sz="2025" b="0">
                <a:solidFill>
                  <a:srgbClr val="F4F4EE"/>
                </a:solidFill>
                <a:latin typeface="Golos Text"/>
                <a:ea typeface="Golos Text"/>
                <a:cs typeface="Golos Text"/>
              </a:rPr>
              <a:t>Счётчики и датчики</a:t>
            </a:r>
          </a:p>
          <a:p>
            <a:pPr>
              <a:defRPr sz="2025" b="0">
                <a:solidFill>
                  <a:srgbClr val="F4F4EE"/>
                </a:solidFill>
                <a:latin typeface="Golos Text"/>
                <a:ea typeface="Golos Text"/>
                <a:cs typeface="Golos Text"/>
              </a:defRPr>
            </a:pPr>
            <a:r>
              <a:rPr sz="2025" b="0">
                <a:solidFill>
                  <a:srgbClr val="F4F4EE"/>
                </a:solidFill>
                <a:latin typeface="Golos Text"/>
                <a:ea typeface="Golos Text"/>
                <a:cs typeface="Golos Text"/>
              </a:rPr>
              <a:t>через протокол, API или шлюз.</a:t>
            </a:r>
          </a:p>
          <a:p>
            <a:pPr>
              <a:defRPr sz="2025" b="0">
                <a:solidFill>
                  <a:srgbClr val="F4F4EE"/>
                </a:solidFill>
                <a:latin typeface="Golos Text"/>
                <a:ea typeface="Golos Text"/>
                <a:cs typeface="Golos Text"/>
              </a:defRPr>
            </a:pPr>
            <a:r>
              <a:rPr sz="2025" b="0">
                <a:solidFill>
                  <a:srgbClr val="F4F4EE"/>
                </a:solidFill>
                <a:latin typeface="Golos Text"/>
                <a:ea typeface="Golos Text"/>
                <a:cs typeface="Golos Text"/>
              </a:rPr>
              <a:t>Общий реестр, карта и архив.</a:t>
            </a:r>
          </a:p>
        </p:txBody>
      </p:sp>
      <p:sp>
        <p:nvSpPr>
          <p:cNvPr id="6" name="body">
            <a:extLst>
              <a:ext uri="{FF2B5EF4-FFF2-40B4-BE49-F238E27FC236}">
                <a16:creationId xmlns:a16="http://schemas.microsoft.com/office/drawing/2014/main" id="{332859B0-88FD-4578-8AC2-C9C0C0E12288}"/>
              </a:ext>
            </a:extLst>
          </p:cNvPr>
          <p:cNvSpPr>
            <a:spLocks noGrp="1"/>
          </p:cNvSpPr>
          <p:nvPr/>
        </p:nvSpPr>
        <p:spPr>
          <a:xfrm>
            <a:off x="6572250" y="2771775"/>
            <a:ext cx="4981575" cy="8667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250" b="1">
                <a:solidFill>
                  <a:srgbClr val="64D9DD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250" b="1">
                <a:solidFill>
                  <a:srgbClr val="64D9DD"/>
                </a:solidFill>
                <a:latin typeface="Manrope"/>
                <a:ea typeface="Manrope"/>
                <a:cs typeface="Manrope"/>
              </a:defRPr>
            </a:pPr>
            <a:r>
              <a:rPr sz="2250" b="1">
                <a:solidFill>
                  <a:srgbClr val="64D9DD"/>
                </a:solidFill>
                <a:latin typeface="Manrope"/>
                <a:ea typeface="Manrope"/>
                <a:cs typeface="Manrope"/>
              </a:rPr>
              <a:t>Настройка работы</a:t>
            </a:r>
          </a:p>
          <a:p>
            <a:pPr>
              <a:defRPr sz="2250" b="1">
                <a:solidFill>
                  <a:srgbClr val="64D9DD"/>
                </a:solidFill>
                <a:latin typeface="Manrope"/>
                <a:ea typeface="Manrope"/>
                <a:cs typeface="Manrope"/>
              </a:defRPr>
            </a:pPr>
            <a:r>
              <a:rPr sz="2250" b="1">
                <a:solidFill>
                  <a:srgbClr val="64D9DD"/>
                </a:solidFill>
                <a:latin typeface="Manrope"/>
                <a:ea typeface="Manrope"/>
                <a:cs typeface="Manrope"/>
              </a:rPr>
              <a:t>из единого кабинета</a:t>
            </a:r>
          </a:p>
        </p:txBody>
      </p:sp>
      <p:sp>
        <p:nvSpPr>
          <p:cNvPr id="7" name="body">
            <a:extLst>
              <a:ext uri="{FF2B5EF4-FFF2-40B4-BE49-F238E27FC236}">
                <a16:creationId xmlns:a16="http://schemas.microsoft.com/office/drawing/2014/main" id="{F3035BA3-5450-4B64-AF09-34670B79DE6C}"/>
              </a:ext>
            </a:extLst>
          </p:cNvPr>
          <p:cNvSpPr>
            <a:spLocks noGrp="1"/>
          </p:cNvSpPr>
          <p:nvPr/>
        </p:nvSpPr>
        <p:spPr>
          <a:xfrm>
            <a:off x="6572250" y="3952875"/>
            <a:ext cx="5029200" cy="13620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025" b="0">
                <a:solidFill>
                  <a:srgbClr val="F4F4EE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2025" b="0">
                <a:solidFill>
                  <a:srgbClr val="F4F4EE"/>
                </a:solidFill>
                <a:latin typeface="Golos Text"/>
                <a:ea typeface="Golos Text"/>
                <a:cs typeface="Golos Text"/>
              </a:defRPr>
            </a:pPr>
            <a:r>
              <a:rPr sz="2025" b="0">
                <a:solidFill>
                  <a:srgbClr val="F4F4EE"/>
                </a:solidFill>
                <a:latin typeface="Golos Text"/>
                <a:ea typeface="Golos Text"/>
                <a:cs typeface="Golos Text"/>
              </a:rPr>
              <a:t>Профили подключения и опрос.</a:t>
            </a:r>
          </a:p>
          <a:p>
            <a:pPr>
              <a:defRPr sz="2025" b="0">
                <a:solidFill>
                  <a:srgbClr val="F4F4EE"/>
                </a:solidFill>
                <a:latin typeface="Golos Text"/>
                <a:ea typeface="Golos Text"/>
                <a:cs typeface="Golos Text"/>
              </a:defRPr>
            </a:pPr>
            <a:r>
              <a:rPr sz="2025" b="0">
                <a:solidFill>
                  <a:srgbClr val="F4F4EE"/>
                </a:solidFill>
                <a:latin typeface="Golos Text"/>
                <a:ea typeface="Golos Text"/>
                <a:cs typeface="Golos Text"/>
              </a:rPr>
              <a:t>Обработка сигналов, назначения</a:t>
            </a:r>
          </a:p>
          <a:p>
            <a:pPr>
              <a:defRPr sz="2025" b="0">
                <a:solidFill>
                  <a:srgbClr val="F4F4EE"/>
                </a:solidFill>
                <a:latin typeface="Golos Text"/>
                <a:ea typeface="Golos Text"/>
                <a:cs typeface="Golos Text"/>
              </a:defRPr>
            </a:pPr>
            <a:r>
              <a:rPr sz="2025" b="0">
                <a:solidFill>
                  <a:srgbClr val="F4F4EE"/>
                </a:solidFill>
                <a:latin typeface="Golos Text"/>
                <a:ea typeface="Golos Text"/>
                <a:cs typeface="Golos Text"/>
              </a:rPr>
              <a:t>и контроль реакции службы.</a:t>
            </a:r>
          </a:p>
        </p:txBody>
      </p:sp>
      <p:sp>
        <p:nvSpPr>
          <p:cNvPr id="8" name="body">
            <a:extLst>
              <a:ext uri="{FF2B5EF4-FFF2-40B4-BE49-F238E27FC236}">
                <a16:creationId xmlns:a16="http://schemas.microsoft.com/office/drawing/2014/main" id="{8BA7650A-2A5A-4AD2-ABD0-807D017084AF}"/>
              </a:ext>
            </a:extLst>
          </p:cNvPr>
          <p:cNvSpPr>
            <a:spLocks noGrp="1"/>
          </p:cNvSpPr>
          <p:nvPr/>
        </p:nvSpPr>
        <p:spPr>
          <a:xfrm>
            <a:off x="590550" y="5629275"/>
            <a:ext cx="10639425" cy="4095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72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72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725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HTTPS · MQTT / Modbus через шлюз</a:t>
            </a:r>
          </a:p>
        </p:txBody>
      </p:sp>
      <p:sp>
        <p:nvSpPr>
          <p:cNvPr id="9" name="foot">
            <a:extLst>
              <a:ext uri="{FF2B5EF4-FFF2-40B4-BE49-F238E27FC236}">
                <a16:creationId xmlns:a16="http://schemas.microsoft.com/office/drawing/2014/main" id="{40A63BCB-1B85-4B47-A8A4-F182AFBECFF4}"/>
              </a:ext>
            </a:extLst>
          </p:cNvPr>
          <p:cNvSpPr>
            <a:spLocks noGrp="1"/>
          </p:cNvSpPr>
          <p:nvPr/>
        </p:nvSpPr>
        <p:spPr>
          <a:xfrm>
            <a:off x="590550" y="6315075"/>
            <a:ext cx="10896600" cy="342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20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20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200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Команды самому прибору — через поддерживаемый двусторонний адаптер; отдельная приёмка.</a:t>
            </a:r>
          </a:p>
        </p:txBody>
      </p:sp>
      <p:sp>
        <p:nvSpPr>
          <p:cNvPr id="10" name="page">
            <a:extLst>
              <a:ext uri="{FF2B5EF4-FFF2-40B4-BE49-F238E27FC236}">
                <a16:creationId xmlns:a16="http://schemas.microsoft.com/office/drawing/2014/main" id="{B7C6C5D8-9F7E-413D-AFEB-09286284B1FA}"/>
              </a:ext>
            </a:extLst>
          </p:cNvPr>
          <p:cNvSpPr>
            <a:spLocks noGrp="1"/>
          </p:cNvSpPr>
          <p:nvPr/>
        </p:nvSpPr>
        <p:spPr>
          <a:xfrm>
            <a:off x="11630025" y="6553200"/>
            <a:ext cx="304800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82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82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825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2772919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1A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46CA4E57-E3F4-431B-A132-5567002697BC}"/>
              </a:ext>
            </a:extLst>
          </p:cNvPr>
          <p:cNvSpPr>
            <a:spLocks noGrp="1"/>
          </p:cNvSpPr>
          <p:nvPr/>
        </p:nvSpPr>
        <p:spPr>
          <a:xfrm>
            <a:off x="590550" y="2638425"/>
            <a:ext cx="10953750" cy="9525"/>
          </a:xfrm>
          <a:prstGeom prst="rect">
            <a:avLst/>
          </a:prstGeom>
          <a:solidFill>
            <a:srgbClr val="33434B"/>
          </a:solidFill>
          <a:ln w="0">
            <a:noFill/>
          </a:ln>
        </p:spPr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9404A76-C18A-4ECB-9588-3F86682B701F}"/>
              </a:ext>
            </a:extLst>
          </p:cNvPr>
          <p:cNvSpPr>
            <a:spLocks noGrp="1"/>
          </p:cNvSpPr>
          <p:nvPr/>
        </p:nvSpPr>
        <p:spPr>
          <a:xfrm>
            <a:off x="590550" y="3695700"/>
            <a:ext cx="10953750" cy="9525"/>
          </a:xfrm>
          <a:prstGeom prst="rect">
            <a:avLst/>
          </a:prstGeom>
          <a:solidFill>
            <a:srgbClr val="33434B"/>
          </a:solidFill>
          <a:ln w="0">
            <a:noFill/>
          </a:ln>
        </p:spPr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FB8039CF-5F4F-426B-A294-EE02224C9F4D}"/>
              </a:ext>
            </a:extLst>
          </p:cNvPr>
          <p:cNvSpPr>
            <a:spLocks noGrp="1"/>
          </p:cNvSpPr>
          <p:nvPr/>
        </p:nvSpPr>
        <p:spPr>
          <a:xfrm>
            <a:off x="590550" y="4752975"/>
            <a:ext cx="10953750" cy="9525"/>
          </a:xfrm>
          <a:prstGeom prst="rect">
            <a:avLst/>
          </a:prstGeom>
          <a:solidFill>
            <a:srgbClr val="33434B"/>
          </a:solidFill>
          <a:ln w="0">
            <a:noFill/>
          </a:ln>
        </p:spPr>
      </p:sp>
      <p:sp>
        <p:nvSpPr>
          <p:cNvPr id="4" name="brand">
            <a:extLst>
              <a:ext uri="{FF2B5EF4-FFF2-40B4-BE49-F238E27FC236}">
                <a16:creationId xmlns:a16="http://schemas.microsoft.com/office/drawing/2014/main" id="{54230AC1-689C-468C-80B7-600C79D3B287}"/>
              </a:ext>
            </a:extLst>
          </p:cNvPr>
          <p:cNvSpPr>
            <a:spLocks noGrp="1"/>
          </p:cNvSpPr>
          <p:nvPr/>
        </p:nvSpPr>
        <p:spPr>
          <a:xfrm>
            <a:off x="571500" y="304800"/>
            <a:ext cx="6191250" cy="2762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05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05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050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PACTIQO / METERING</a:t>
            </a:r>
          </a:p>
        </p:txBody>
      </p:sp>
      <p:sp>
        <p:nvSpPr>
          <p:cNvPr id="5" name="title">
            <a:extLst>
              <a:ext uri="{FF2B5EF4-FFF2-40B4-BE49-F238E27FC236}">
                <a16:creationId xmlns:a16="http://schemas.microsoft.com/office/drawing/2014/main" id="{434D522E-CA08-4039-947B-E8361B8ADFF2}"/>
              </a:ext>
            </a:extLst>
          </p:cNvPr>
          <p:cNvSpPr>
            <a:spLocks noGrp="1"/>
          </p:cNvSpPr>
          <p:nvPr/>
        </p:nvSpPr>
        <p:spPr>
          <a:xfrm>
            <a:off x="571500" y="1028700"/>
            <a:ext cx="10953750" cy="12001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34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34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3450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Начинаем с участка оператора.</a:t>
            </a:r>
          </a:p>
          <a:p>
            <a:pPr>
              <a:defRPr sz="34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3450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Масштабируем после приёмки.</a:t>
            </a:r>
          </a:p>
        </p:txBody>
      </p:sp>
      <p:sp>
        <p:nvSpPr>
          <p:cNvPr id="6" name="body">
            <a:extLst>
              <a:ext uri="{FF2B5EF4-FFF2-40B4-BE49-F238E27FC236}">
                <a16:creationId xmlns:a16="http://schemas.microsoft.com/office/drawing/2014/main" id="{D8FB5CD5-F31C-4236-B35F-1A4E0DEDECF0}"/>
              </a:ext>
            </a:extLst>
          </p:cNvPr>
          <p:cNvSpPr>
            <a:spLocks noGrp="1"/>
          </p:cNvSpPr>
          <p:nvPr/>
        </p:nvSpPr>
        <p:spPr>
          <a:xfrm>
            <a:off x="590550" y="2800350"/>
            <a:ext cx="3048000" cy="4857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100" b="1">
                <a:solidFill>
                  <a:srgbClr val="64D9DD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100" b="1">
                <a:solidFill>
                  <a:srgbClr val="64D9DD"/>
                </a:solidFill>
                <a:latin typeface="Manrope"/>
                <a:ea typeface="Manrope"/>
                <a:cs typeface="Manrope"/>
              </a:defRPr>
            </a:pPr>
            <a:r>
              <a:rPr sz="2100" b="1">
                <a:solidFill>
                  <a:srgbClr val="64D9DD"/>
                </a:solidFill>
                <a:latin typeface="Manrope"/>
                <a:ea typeface="Manrope"/>
                <a:cs typeface="Manrope"/>
              </a:rPr>
              <a:t>Заказчик</a:t>
            </a:r>
          </a:p>
        </p:txBody>
      </p:sp>
      <p:sp>
        <p:nvSpPr>
          <p:cNvPr id="7" name="body">
            <a:extLst>
              <a:ext uri="{FF2B5EF4-FFF2-40B4-BE49-F238E27FC236}">
                <a16:creationId xmlns:a16="http://schemas.microsoft.com/office/drawing/2014/main" id="{DA5EBD6D-ED2B-4184-B958-9F6429AB4C8C}"/>
              </a:ext>
            </a:extLst>
          </p:cNvPr>
          <p:cNvSpPr>
            <a:spLocks noGrp="1"/>
          </p:cNvSpPr>
          <p:nvPr/>
        </p:nvSpPr>
        <p:spPr>
          <a:xfrm>
            <a:off x="3905250" y="2800350"/>
            <a:ext cx="7600950" cy="723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175" b="0">
                <a:solidFill>
                  <a:srgbClr val="F4F4EE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2175" b="0">
                <a:solidFill>
                  <a:srgbClr val="F4F4EE"/>
                </a:solidFill>
                <a:latin typeface="Golos Text"/>
                <a:ea typeface="Golos Text"/>
                <a:cs typeface="Golos Text"/>
              </a:defRPr>
            </a:pPr>
            <a:r>
              <a:rPr sz="2175" b="0">
                <a:solidFill>
                  <a:srgbClr val="F4F4EE"/>
                </a:solidFill>
                <a:latin typeface="Golos Text"/>
                <a:ea typeface="Golos Text"/>
                <a:cs typeface="Golos Text"/>
              </a:rPr>
              <a:t>Водоканал или газораспределительная организация</a:t>
            </a:r>
          </a:p>
        </p:txBody>
      </p:sp>
      <p:sp>
        <p:nvSpPr>
          <p:cNvPr id="8" name="body">
            <a:extLst>
              <a:ext uri="{FF2B5EF4-FFF2-40B4-BE49-F238E27FC236}">
                <a16:creationId xmlns:a16="http://schemas.microsoft.com/office/drawing/2014/main" id="{CE58B1BE-77D2-4C0D-8271-818400A4F1CD}"/>
              </a:ext>
            </a:extLst>
          </p:cNvPr>
          <p:cNvSpPr>
            <a:spLocks noGrp="1"/>
          </p:cNvSpPr>
          <p:nvPr/>
        </p:nvSpPr>
        <p:spPr>
          <a:xfrm>
            <a:off x="590550" y="3857625"/>
            <a:ext cx="3048000" cy="4857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100" b="1">
                <a:solidFill>
                  <a:srgbClr val="64D9DD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100" b="1">
                <a:solidFill>
                  <a:srgbClr val="64D9DD"/>
                </a:solidFill>
                <a:latin typeface="Manrope"/>
                <a:ea typeface="Manrope"/>
                <a:cs typeface="Manrope"/>
              </a:defRPr>
            </a:pPr>
            <a:r>
              <a:rPr sz="2100" b="1">
                <a:solidFill>
                  <a:srgbClr val="64D9DD"/>
                </a:solidFill>
                <a:latin typeface="Manrope"/>
                <a:ea typeface="Manrope"/>
                <a:cs typeface="Manrope"/>
              </a:rPr>
              <a:t>Первый контракт</a:t>
            </a:r>
          </a:p>
        </p:txBody>
      </p:sp>
      <p:sp>
        <p:nvSpPr>
          <p:cNvPr id="9" name="body">
            <a:extLst>
              <a:ext uri="{FF2B5EF4-FFF2-40B4-BE49-F238E27FC236}">
                <a16:creationId xmlns:a16="http://schemas.microsoft.com/office/drawing/2014/main" id="{28259A74-57A5-4F30-8D38-A78C54F382C5}"/>
              </a:ext>
            </a:extLst>
          </p:cNvPr>
          <p:cNvSpPr>
            <a:spLocks noGrp="1"/>
          </p:cNvSpPr>
          <p:nvPr/>
        </p:nvSpPr>
        <p:spPr>
          <a:xfrm>
            <a:off x="3905250" y="3857625"/>
            <a:ext cx="7600950" cy="723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175" b="0">
                <a:solidFill>
                  <a:srgbClr val="F4F4EE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2175" b="0">
                <a:solidFill>
                  <a:srgbClr val="F4F4EE"/>
                </a:solidFill>
                <a:latin typeface="Golos Text"/>
                <a:ea typeface="Golos Text"/>
                <a:cs typeface="Golos Text"/>
              </a:defRPr>
            </a:pPr>
            <a:r>
              <a:rPr sz="2175" b="0">
                <a:solidFill>
                  <a:srgbClr val="F4F4EE"/>
                </a:solidFill>
                <a:latin typeface="Golos Text"/>
                <a:ea typeface="Golos Text"/>
                <a:cs typeface="Golos Text"/>
              </a:rPr>
              <a:t>Пилот, подключение приборов и интеграции</a:t>
            </a:r>
          </a:p>
        </p:txBody>
      </p:sp>
      <p:sp>
        <p:nvSpPr>
          <p:cNvPr id="10" name="body">
            <a:extLst>
              <a:ext uri="{FF2B5EF4-FFF2-40B4-BE49-F238E27FC236}">
                <a16:creationId xmlns:a16="http://schemas.microsoft.com/office/drawing/2014/main" id="{E468862E-718D-42EC-AB34-9A5394003933}"/>
              </a:ext>
            </a:extLst>
          </p:cNvPr>
          <p:cNvSpPr>
            <a:spLocks noGrp="1"/>
          </p:cNvSpPr>
          <p:nvPr/>
        </p:nvSpPr>
        <p:spPr>
          <a:xfrm>
            <a:off x="590550" y="4914900"/>
            <a:ext cx="3048000" cy="4857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100" b="1">
                <a:solidFill>
                  <a:srgbClr val="64D9DD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100" b="1">
                <a:solidFill>
                  <a:srgbClr val="64D9DD"/>
                </a:solidFill>
                <a:latin typeface="Manrope"/>
                <a:ea typeface="Manrope"/>
                <a:cs typeface="Manrope"/>
              </a:defRPr>
            </a:pPr>
            <a:r>
              <a:rPr sz="2100" b="1">
                <a:solidFill>
                  <a:srgbClr val="64D9DD"/>
                </a:solidFill>
                <a:latin typeface="Manrope"/>
                <a:ea typeface="Manrope"/>
                <a:cs typeface="Manrope"/>
              </a:rPr>
              <a:t>Развитие</a:t>
            </a:r>
          </a:p>
        </p:txBody>
      </p:sp>
      <p:sp>
        <p:nvSpPr>
          <p:cNvPr id="11" name="body">
            <a:extLst>
              <a:ext uri="{FF2B5EF4-FFF2-40B4-BE49-F238E27FC236}">
                <a16:creationId xmlns:a16="http://schemas.microsoft.com/office/drawing/2014/main" id="{D56D562A-6B65-41B3-B112-A310D21E65B8}"/>
              </a:ext>
            </a:extLst>
          </p:cNvPr>
          <p:cNvSpPr>
            <a:spLocks noGrp="1"/>
          </p:cNvSpPr>
          <p:nvPr/>
        </p:nvSpPr>
        <p:spPr>
          <a:xfrm>
            <a:off x="3905250" y="4914900"/>
            <a:ext cx="7600950" cy="723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175" b="0">
                <a:solidFill>
                  <a:srgbClr val="F4F4EE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2175" b="0">
                <a:solidFill>
                  <a:srgbClr val="F4F4EE"/>
                </a:solidFill>
                <a:latin typeface="Golos Text"/>
                <a:ea typeface="Golos Text"/>
                <a:cs typeface="Golos Text"/>
              </a:defRPr>
            </a:pPr>
            <a:r>
              <a:rPr sz="2175" b="0">
                <a:solidFill>
                  <a:srgbClr val="F4F4EE"/>
                </a:solidFill>
                <a:latin typeface="Golos Text"/>
                <a:ea typeface="Golos Text"/>
                <a:cs typeface="Golos Text"/>
              </a:rPr>
              <a:t>Лицензия и сопровождение при расширении сети</a:t>
            </a:r>
          </a:p>
        </p:txBody>
      </p:sp>
      <p:sp>
        <p:nvSpPr>
          <p:cNvPr id="12" name="foot">
            <a:extLst>
              <a:ext uri="{FF2B5EF4-FFF2-40B4-BE49-F238E27FC236}">
                <a16:creationId xmlns:a16="http://schemas.microsoft.com/office/drawing/2014/main" id="{A3447C36-E197-49C7-94B0-1E26528A66D2}"/>
              </a:ext>
            </a:extLst>
          </p:cNvPr>
          <p:cNvSpPr>
            <a:spLocks noGrp="1"/>
          </p:cNvSpPr>
          <p:nvPr/>
        </p:nvSpPr>
        <p:spPr>
          <a:xfrm>
            <a:off x="590550" y="6324600"/>
            <a:ext cx="10953750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27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27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275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Предлагаемая модель. Объём и бюджет согласуем с владельцем участка.</a:t>
            </a:r>
          </a:p>
        </p:txBody>
      </p:sp>
      <p:sp>
        <p:nvSpPr>
          <p:cNvPr id="13" name="page">
            <a:extLst>
              <a:ext uri="{FF2B5EF4-FFF2-40B4-BE49-F238E27FC236}">
                <a16:creationId xmlns:a16="http://schemas.microsoft.com/office/drawing/2014/main" id="{8F5E4C84-BE08-44DA-BB08-309E08C15A3B}"/>
              </a:ext>
            </a:extLst>
          </p:cNvPr>
          <p:cNvSpPr>
            <a:spLocks noGrp="1"/>
          </p:cNvSpPr>
          <p:nvPr/>
        </p:nvSpPr>
        <p:spPr>
          <a:xfrm>
            <a:off x="11630025" y="6553200"/>
            <a:ext cx="304800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82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82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825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16836642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1A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FF58DEE2-9CE9-4CD2-91C9-3A32A013EA89}"/>
              </a:ext>
            </a:extLst>
          </p:cNvPr>
          <p:cNvSpPr>
            <a:spLocks noGrp="1"/>
          </p:cNvSpPr>
          <p:nvPr/>
        </p:nvSpPr>
        <p:spPr>
          <a:xfrm>
            <a:off x="590550" y="3209925"/>
            <a:ext cx="10953750" cy="19050"/>
          </a:xfrm>
          <a:prstGeom prst="rect">
            <a:avLst/>
          </a:prstGeom>
          <a:solidFill>
            <a:srgbClr val="64D9DD"/>
          </a:solidFill>
          <a:ln w="0">
            <a:noFill/>
          </a:ln>
        </p:spPr>
      </p:sp>
      <p:sp>
        <p:nvSpPr>
          <p:cNvPr id="2" name="brand">
            <a:extLst>
              <a:ext uri="{FF2B5EF4-FFF2-40B4-BE49-F238E27FC236}">
                <a16:creationId xmlns:a16="http://schemas.microsoft.com/office/drawing/2014/main" id="{04C2F1E2-A391-4F39-BFEC-D434445910D4}"/>
              </a:ext>
            </a:extLst>
          </p:cNvPr>
          <p:cNvSpPr>
            <a:spLocks noGrp="1"/>
          </p:cNvSpPr>
          <p:nvPr/>
        </p:nvSpPr>
        <p:spPr>
          <a:xfrm>
            <a:off x="571500" y="304800"/>
            <a:ext cx="6191250" cy="2762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05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05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050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PACTIQO / METERING</a:t>
            </a:r>
          </a:p>
        </p:txBody>
      </p:sp>
      <p:sp>
        <p:nvSpPr>
          <p:cNvPr id="3" name="title">
            <a:extLst>
              <a:ext uri="{FF2B5EF4-FFF2-40B4-BE49-F238E27FC236}">
                <a16:creationId xmlns:a16="http://schemas.microsoft.com/office/drawing/2014/main" id="{E950DDE5-4B35-4B51-AD5B-37584913EEA4}"/>
              </a:ext>
            </a:extLst>
          </p:cNvPr>
          <p:cNvSpPr>
            <a:spLocks noGrp="1"/>
          </p:cNvSpPr>
          <p:nvPr/>
        </p:nvSpPr>
        <p:spPr>
          <a:xfrm>
            <a:off x="571500" y="1028700"/>
            <a:ext cx="10953750" cy="12001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34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34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3450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Предлагаемый пилот:
от участка до приёмки.</a:t>
            </a:r>
          </a:p>
          <a:p>
            <a:pPr>
              <a:defRPr sz="34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endParaRPr sz="3450" b="1">
              <a:solidFill>
                <a:srgbClr val="F4F4EE"/>
              </a:solidFill>
              <a:latin typeface="Manrope"/>
              <a:ea typeface="Manrope"/>
              <a:cs typeface="Manrope"/>
            </a:endParaRPr>
          </a:p>
        </p:txBody>
      </p:sp>
      <p:sp>
        <p:nvSpPr>
          <p:cNvPr id="4" name="body">
            <a:extLst>
              <a:ext uri="{FF2B5EF4-FFF2-40B4-BE49-F238E27FC236}">
                <a16:creationId xmlns:a16="http://schemas.microsoft.com/office/drawing/2014/main" id="{24C8B618-B9D6-4669-8B51-D4B0C77D5DDB}"/>
              </a:ext>
            </a:extLst>
          </p:cNvPr>
          <p:cNvSpPr>
            <a:spLocks noGrp="1"/>
          </p:cNvSpPr>
          <p:nvPr/>
        </p:nvSpPr>
        <p:spPr>
          <a:xfrm>
            <a:off x="590550" y="2647950"/>
            <a:ext cx="2543175" cy="5238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700" b="1">
                <a:solidFill>
                  <a:srgbClr val="64D9DD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700" b="1">
                <a:solidFill>
                  <a:srgbClr val="64D9DD"/>
                </a:solidFill>
                <a:latin typeface="Manrope"/>
                <a:ea typeface="Manrope"/>
                <a:cs typeface="Manrope"/>
              </a:defRPr>
            </a:pPr>
            <a:r>
              <a:rPr sz="2700" b="1">
                <a:solidFill>
                  <a:srgbClr val="64D9DD"/>
                </a:solidFill>
                <a:latin typeface="Manrope"/>
                <a:ea typeface="Manrope"/>
                <a:cs typeface="Manrope"/>
              </a:rPr>
              <a:t>1–2</a:t>
            </a:r>
          </a:p>
        </p:txBody>
      </p:sp>
      <p:sp>
        <p:nvSpPr>
          <p:cNvPr id="5" name="body">
            <a:extLst>
              <a:ext uri="{FF2B5EF4-FFF2-40B4-BE49-F238E27FC236}">
                <a16:creationId xmlns:a16="http://schemas.microsoft.com/office/drawing/2014/main" id="{4D18DA1B-291F-4CC8-9674-90E2E6E1F53E}"/>
              </a:ext>
            </a:extLst>
          </p:cNvPr>
          <p:cNvSpPr>
            <a:spLocks noGrp="1"/>
          </p:cNvSpPr>
          <p:nvPr/>
        </p:nvSpPr>
        <p:spPr>
          <a:xfrm>
            <a:off x="590550" y="3590925"/>
            <a:ext cx="2638425" cy="457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025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025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2025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Зафиксировать</a:t>
            </a:r>
          </a:p>
        </p:txBody>
      </p:sp>
      <p:sp>
        <p:nvSpPr>
          <p:cNvPr id="6" name="body">
            <a:extLst>
              <a:ext uri="{FF2B5EF4-FFF2-40B4-BE49-F238E27FC236}">
                <a16:creationId xmlns:a16="http://schemas.microsoft.com/office/drawing/2014/main" id="{5A71D4B8-C45B-4AFD-900D-BFC82CD3DE16}"/>
              </a:ext>
            </a:extLst>
          </p:cNvPr>
          <p:cNvSpPr>
            <a:spLocks noGrp="1"/>
          </p:cNvSpPr>
          <p:nvPr/>
        </p:nvSpPr>
        <p:spPr>
          <a:xfrm>
            <a:off x="590550" y="4324350"/>
            <a:ext cx="2647950" cy="8858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80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80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800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Участок, приборы,</a:t>
            </a:r>
          </a:p>
          <a:p>
            <a:pPr>
              <a:defRPr sz="180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800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исходные показатели</a:t>
            </a:r>
          </a:p>
        </p:txBody>
      </p:sp>
      <p:sp>
        <p:nvSpPr>
          <p:cNvPr id="7" name="body">
            <a:extLst>
              <a:ext uri="{FF2B5EF4-FFF2-40B4-BE49-F238E27FC236}">
                <a16:creationId xmlns:a16="http://schemas.microsoft.com/office/drawing/2014/main" id="{0247D7E6-B76C-40D0-9B93-3F03F7752B7D}"/>
              </a:ext>
            </a:extLst>
          </p:cNvPr>
          <p:cNvSpPr>
            <a:spLocks noGrp="1"/>
          </p:cNvSpPr>
          <p:nvPr/>
        </p:nvSpPr>
        <p:spPr>
          <a:xfrm>
            <a:off x="3390900" y="2647950"/>
            <a:ext cx="2543175" cy="5238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700" b="1">
                <a:solidFill>
                  <a:srgbClr val="64D9DD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700" b="1">
                <a:solidFill>
                  <a:srgbClr val="64D9DD"/>
                </a:solidFill>
                <a:latin typeface="Manrope"/>
                <a:ea typeface="Manrope"/>
                <a:cs typeface="Manrope"/>
              </a:defRPr>
            </a:pPr>
            <a:r>
              <a:rPr sz="2700" b="1">
                <a:solidFill>
                  <a:srgbClr val="64D9DD"/>
                </a:solidFill>
                <a:latin typeface="Manrope"/>
                <a:ea typeface="Manrope"/>
                <a:cs typeface="Manrope"/>
              </a:rPr>
              <a:t>3–4</a:t>
            </a:r>
          </a:p>
        </p:txBody>
      </p:sp>
      <p:sp>
        <p:nvSpPr>
          <p:cNvPr id="8" name="body">
            <a:extLst>
              <a:ext uri="{FF2B5EF4-FFF2-40B4-BE49-F238E27FC236}">
                <a16:creationId xmlns:a16="http://schemas.microsoft.com/office/drawing/2014/main" id="{BCCC9CB8-4E14-4C3A-BB27-A96559323FBA}"/>
              </a:ext>
            </a:extLst>
          </p:cNvPr>
          <p:cNvSpPr>
            <a:spLocks noGrp="1"/>
          </p:cNvSpPr>
          <p:nvPr/>
        </p:nvSpPr>
        <p:spPr>
          <a:xfrm>
            <a:off x="3390900" y="3590925"/>
            <a:ext cx="2638425" cy="457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025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025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2025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Подключить</a:t>
            </a:r>
          </a:p>
        </p:txBody>
      </p:sp>
      <p:sp>
        <p:nvSpPr>
          <p:cNvPr id="9" name="body">
            <a:extLst>
              <a:ext uri="{FF2B5EF4-FFF2-40B4-BE49-F238E27FC236}">
                <a16:creationId xmlns:a16="http://schemas.microsoft.com/office/drawing/2014/main" id="{498F350A-A75B-4911-A182-683759B615E9}"/>
              </a:ext>
            </a:extLst>
          </p:cNvPr>
          <p:cNvSpPr>
            <a:spLocks noGrp="1"/>
          </p:cNvSpPr>
          <p:nvPr/>
        </p:nvSpPr>
        <p:spPr>
          <a:xfrm>
            <a:off x="3390900" y="4324350"/>
            <a:ext cx="2647950" cy="8858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80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80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800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Данные, роли,</a:t>
            </a:r>
          </a:p>
          <a:p>
            <a:pPr>
              <a:defRPr sz="180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800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маршруты событий</a:t>
            </a:r>
          </a:p>
        </p:txBody>
      </p:sp>
      <p:sp>
        <p:nvSpPr>
          <p:cNvPr id="10" name="body">
            <a:extLst>
              <a:ext uri="{FF2B5EF4-FFF2-40B4-BE49-F238E27FC236}">
                <a16:creationId xmlns:a16="http://schemas.microsoft.com/office/drawing/2014/main" id="{BE9399D7-938E-4291-8E0A-7DBA3B2E57C0}"/>
              </a:ext>
            </a:extLst>
          </p:cNvPr>
          <p:cNvSpPr>
            <a:spLocks noGrp="1"/>
          </p:cNvSpPr>
          <p:nvPr/>
        </p:nvSpPr>
        <p:spPr>
          <a:xfrm>
            <a:off x="6191250" y="2647950"/>
            <a:ext cx="2543175" cy="5238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700" b="1">
                <a:solidFill>
                  <a:srgbClr val="64D9DD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700" b="1">
                <a:solidFill>
                  <a:srgbClr val="64D9DD"/>
                </a:solidFill>
                <a:latin typeface="Manrope"/>
                <a:ea typeface="Manrope"/>
                <a:cs typeface="Manrope"/>
              </a:defRPr>
            </a:pPr>
            <a:r>
              <a:rPr sz="2700" b="1">
                <a:solidFill>
                  <a:srgbClr val="64D9DD"/>
                </a:solidFill>
                <a:latin typeface="Manrope"/>
                <a:ea typeface="Manrope"/>
                <a:cs typeface="Manrope"/>
              </a:rPr>
              <a:t>5–6</a:t>
            </a:r>
          </a:p>
        </p:txBody>
      </p:sp>
      <p:sp>
        <p:nvSpPr>
          <p:cNvPr id="11" name="body">
            <a:extLst>
              <a:ext uri="{FF2B5EF4-FFF2-40B4-BE49-F238E27FC236}">
                <a16:creationId xmlns:a16="http://schemas.microsoft.com/office/drawing/2014/main" id="{204DD5E8-D3E6-447C-937E-F4B090E3FA26}"/>
              </a:ext>
            </a:extLst>
          </p:cNvPr>
          <p:cNvSpPr>
            <a:spLocks noGrp="1"/>
          </p:cNvSpPr>
          <p:nvPr/>
        </p:nvSpPr>
        <p:spPr>
          <a:xfrm>
            <a:off x="6191250" y="3590925"/>
            <a:ext cx="2638425" cy="457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025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025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2025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Проверить</a:t>
            </a:r>
          </a:p>
        </p:txBody>
      </p:sp>
      <p:sp>
        <p:nvSpPr>
          <p:cNvPr id="12" name="body">
            <a:extLst>
              <a:ext uri="{FF2B5EF4-FFF2-40B4-BE49-F238E27FC236}">
                <a16:creationId xmlns:a16="http://schemas.microsoft.com/office/drawing/2014/main" id="{E3CA94A7-6B51-485A-AC61-8043A376DD78}"/>
              </a:ext>
            </a:extLst>
          </p:cNvPr>
          <p:cNvSpPr>
            <a:spLocks noGrp="1"/>
          </p:cNvSpPr>
          <p:nvPr/>
        </p:nvSpPr>
        <p:spPr>
          <a:xfrm>
            <a:off x="6191250" y="4324350"/>
            <a:ext cx="2647950" cy="8858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80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80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800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Доставка сигналов,</a:t>
            </a:r>
          </a:p>
          <a:p>
            <a:pPr>
              <a:defRPr sz="180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800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работа службы</a:t>
            </a:r>
          </a:p>
        </p:txBody>
      </p:sp>
      <p:sp>
        <p:nvSpPr>
          <p:cNvPr id="13" name="body">
            <a:extLst>
              <a:ext uri="{FF2B5EF4-FFF2-40B4-BE49-F238E27FC236}">
                <a16:creationId xmlns:a16="http://schemas.microsoft.com/office/drawing/2014/main" id="{BA149099-F0E5-454E-91AF-DA8CE2F51EBD}"/>
              </a:ext>
            </a:extLst>
          </p:cNvPr>
          <p:cNvSpPr>
            <a:spLocks noGrp="1"/>
          </p:cNvSpPr>
          <p:nvPr/>
        </p:nvSpPr>
        <p:spPr>
          <a:xfrm>
            <a:off x="8991600" y="2647950"/>
            <a:ext cx="2543175" cy="5238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700" b="1">
                <a:solidFill>
                  <a:srgbClr val="64D9DD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700" b="1">
                <a:solidFill>
                  <a:srgbClr val="64D9DD"/>
                </a:solidFill>
                <a:latin typeface="Manrope"/>
                <a:ea typeface="Manrope"/>
                <a:cs typeface="Manrope"/>
              </a:defRPr>
            </a:pPr>
            <a:r>
              <a:rPr sz="2700" b="1">
                <a:solidFill>
                  <a:srgbClr val="64D9DD"/>
                </a:solidFill>
                <a:latin typeface="Manrope"/>
                <a:ea typeface="Manrope"/>
                <a:cs typeface="Manrope"/>
              </a:rPr>
              <a:t>7–8</a:t>
            </a:r>
          </a:p>
        </p:txBody>
      </p:sp>
      <p:sp>
        <p:nvSpPr>
          <p:cNvPr id="14" name="body">
            <a:extLst>
              <a:ext uri="{FF2B5EF4-FFF2-40B4-BE49-F238E27FC236}">
                <a16:creationId xmlns:a16="http://schemas.microsoft.com/office/drawing/2014/main" id="{740A6FA6-31CC-4AAC-A396-1CBE891B460B}"/>
              </a:ext>
            </a:extLst>
          </p:cNvPr>
          <p:cNvSpPr>
            <a:spLocks noGrp="1"/>
          </p:cNvSpPr>
          <p:nvPr/>
        </p:nvSpPr>
        <p:spPr>
          <a:xfrm>
            <a:off x="8991600" y="3590925"/>
            <a:ext cx="2638425" cy="457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025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025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2025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Принять</a:t>
            </a:r>
          </a:p>
        </p:txBody>
      </p:sp>
      <p:sp>
        <p:nvSpPr>
          <p:cNvPr id="15" name="body">
            <a:extLst>
              <a:ext uri="{FF2B5EF4-FFF2-40B4-BE49-F238E27FC236}">
                <a16:creationId xmlns:a16="http://schemas.microsoft.com/office/drawing/2014/main" id="{CC1CB097-3C51-4E4F-95F1-D9DFEC2A0B50}"/>
              </a:ext>
            </a:extLst>
          </p:cNvPr>
          <p:cNvSpPr>
            <a:spLocks noGrp="1"/>
          </p:cNvSpPr>
          <p:nvPr/>
        </p:nvSpPr>
        <p:spPr>
          <a:xfrm>
            <a:off x="8991600" y="4324350"/>
            <a:ext cx="2647950" cy="8858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80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80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800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Сравнение с базой,</a:t>
            </a:r>
          </a:p>
          <a:p>
            <a:pPr>
              <a:defRPr sz="180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800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отчёт и следующий этап</a:t>
            </a:r>
          </a:p>
        </p:txBody>
      </p:sp>
      <p:sp>
        <p:nvSpPr>
          <p:cNvPr id="16" name="body">
            <a:extLst>
              <a:ext uri="{FF2B5EF4-FFF2-40B4-BE49-F238E27FC236}">
                <a16:creationId xmlns:a16="http://schemas.microsoft.com/office/drawing/2014/main" id="{136BC0A3-0806-4AF2-AF25-41E9F3ED3E12}"/>
              </a:ext>
            </a:extLst>
          </p:cNvPr>
          <p:cNvSpPr>
            <a:spLocks noGrp="1"/>
          </p:cNvSpPr>
          <p:nvPr/>
        </p:nvSpPr>
        <p:spPr>
          <a:xfrm>
            <a:off x="590550" y="6029325"/>
            <a:ext cx="10953750" cy="5810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025" b="0">
                <a:solidFill>
                  <a:srgbClr val="F4F4EE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2025" b="0">
                <a:solidFill>
                  <a:srgbClr val="F4F4EE"/>
                </a:solidFill>
                <a:latin typeface="Golos Text"/>
                <a:ea typeface="Golos Text"/>
                <a:cs typeface="Golos Text"/>
              </a:defRPr>
            </a:pPr>
            <a:r>
              <a:rPr sz="2025" b="0">
                <a:solidFill>
                  <a:srgbClr val="F4F4EE"/>
                </a:solidFill>
                <a:latin typeface="Golos Text"/>
                <a:ea typeface="Golos Text"/>
                <a:cs typeface="Golos Text"/>
              </a:rPr>
              <a:t>8 недель — предварительный план. Сроки и объём согласуются до старта.</a:t>
            </a:r>
          </a:p>
        </p:txBody>
      </p:sp>
      <p:sp>
        <p:nvSpPr>
          <p:cNvPr id="17" name="page">
            <a:extLst>
              <a:ext uri="{FF2B5EF4-FFF2-40B4-BE49-F238E27FC236}">
                <a16:creationId xmlns:a16="http://schemas.microsoft.com/office/drawing/2014/main" id="{F8FD1247-2476-4FFA-9186-C863698B9965}"/>
              </a:ext>
            </a:extLst>
          </p:cNvPr>
          <p:cNvSpPr>
            <a:spLocks noGrp="1"/>
          </p:cNvSpPr>
          <p:nvPr/>
        </p:nvSpPr>
        <p:spPr>
          <a:xfrm>
            <a:off x="11630025" y="6553200"/>
            <a:ext cx="304800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82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82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825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6732177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1A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403D01A6-07A9-4765-BFA0-B41E4A15A049}"/>
              </a:ext>
            </a:extLst>
          </p:cNvPr>
          <p:cNvSpPr>
            <a:spLocks noGrp="1"/>
          </p:cNvSpPr>
          <p:nvPr/>
        </p:nvSpPr>
        <p:spPr>
          <a:xfrm>
            <a:off x="590550" y="3057525"/>
            <a:ext cx="10953750" cy="9525"/>
          </a:xfrm>
          <a:prstGeom prst="rect">
            <a:avLst/>
          </a:prstGeom>
          <a:solidFill>
            <a:srgbClr val="33434B"/>
          </a:solidFill>
          <a:ln w="0">
            <a:noFill/>
          </a:ln>
        </p:spPr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0B60ACD-6BC1-4186-B586-301CC550F8C0}"/>
              </a:ext>
            </a:extLst>
          </p:cNvPr>
          <p:cNvSpPr>
            <a:spLocks noGrp="1"/>
          </p:cNvSpPr>
          <p:nvPr/>
        </p:nvSpPr>
        <p:spPr>
          <a:xfrm>
            <a:off x="590550" y="3790950"/>
            <a:ext cx="10953750" cy="9525"/>
          </a:xfrm>
          <a:prstGeom prst="rect">
            <a:avLst/>
          </a:prstGeom>
          <a:solidFill>
            <a:srgbClr val="33434B"/>
          </a:solidFill>
          <a:ln w="0">
            <a:noFill/>
          </a:ln>
        </p:spPr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39A611A-F720-4CD6-A59A-A6F7B7BDB8CB}"/>
              </a:ext>
            </a:extLst>
          </p:cNvPr>
          <p:cNvSpPr>
            <a:spLocks noGrp="1"/>
          </p:cNvSpPr>
          <p:nvPr/>
        </p:nvSpPr>
        <p:spPr>
          <a:xfrm>
            <a:off x="590550" y="4524375"/>
            <a:ext cx="10953750" cy="9525"/>
          </a:xfrm>
          <a:prstGeom prst="rect">
            <a:avLst/>
          </a:prstGeom>
          <a:solidFill>
            <a:srgbClr val="33434B"/>
          </a:solidFill>
          <a:ln w="0">
            <a:noFill/>
          </a:ln>
        </p:spPr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BC84807-89D0-4922-9C52-3EDD6A99AC55}"/>
              </a:ext>
            </a:extLst>
          </p:cNvPr>
          <p:cNvSpPr>
            <a:spLocks noGrp="1"/>
          </p:cNvSpPr>
          <p:nvPr/>
        </p:nvSpPr>
        <p:spPr>
          <a:xfrm>
            <a:off x="590550" y="5257800"/>
            <a:ext cx="10953750" cy="9525"/>
          </a:xfrm>
          <a:prstGeom prst="rect">
            <a:avLst/>
          </a:prstGeom>
          <a:solidFill>
            <a:srgbClr val="33434B"/>
          </a:solidFill>
          <a:ln w="0">
            <a:noFill/>
          </a:ln>
        </p:spPr>
      </p:sp>
      <p:sp>
        <p:nvSpPr>
          <p:cNvPr id="5" name="brand">
            <a:extLst>
              <a:ext uri="{FF2B5EF4-FFF2-40B4-BE49-F238E27FC236}">
                <a16:creationId xmlns:a16="http://schemas.microsoft.com/office/drawing/2014/main" id="{C911D1D0-2B94-4C0F-921D-5A112960D353}"/>
              </a:ext>
            </a:extLst>
          </p:cNvPr>
          <p:cNvSpPr>
            <a:spLocks noGrp="1"/>
          </p:cNvSpPr>
          <p:nvPr/>
        </p:nvSpPr>
        <p:spPr>
          <a:xfrm>
            <a:off x="571500" y="304800"/>
            <a:ext cx="6191250" cy="2762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05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05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050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PACTIQO / METERING</a:t>
            </a:r>
          </a:p>
        </p:txBody>
      </p:sp>
      <p:sp>
        <p:nvSpPr>
          <p:cNvPr id="6" name="title">
            <a:extLst>
              <a:ext uri="{FF2B5EF4-FFF2-40B4-BE49-F238E27FC236}">
                <a16:creationId xmlns:a16="http://schemas.microsoft.com/office/drawing/2014/main" id="{EE56A43B-524A-4AA3-94C2-C0501435E705}"/>
              </a:ext>
            </a:extLst>
          </p:cNvPr>
          <p:cNvSpPr>
            <a:spLocks noGrp="1"/>
          </p:cNvSpPr>
          <p:nvPr/>
        </p:nvSpPr>
        <p:spPr>
          <a:xfrm>
            <a:off x="571500" y="1028700"/>
            <a:ext cx="10953750" cy="12001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34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34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3450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Пилот принимаем</a:t>
            </a:r>
          </a:p>
          <a:p>
            <a:pPr>
              <a:defRPr sz="34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3450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по данным и действиям.</a:t>
            </a:r>
          </a:p>
        </p:txBody>
      </p:sp>
      <p:sp>
        <p:nvSpPr>
          <p:cNvPr id="7" name="body">
            <a:extLst>
              <a:ext uri="{FF2B5EF4-FFF2-40B4-BE49-F238E27FC236}">
                <a16:creationId xmlns:a16="http://schemas.microsoft.com/office/drawing/2014/main" id="{52974231-4533-4837-9767-CCB0A4DAAC2F}"/>
              </a:ext>
            </a:extLst>
          </p:cNvPr>
          <p:cNvSpPr>
            <a:spLocks noGrp="1"/>
          </p:cNvSpPr>
          <p:nvPr/>
        </p:nvSpPr>
        <p:spPr>
          <a:xfrm>
            <a:off x="590550" y="2657475"/>
            <a:ext cx="4791075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200" b="1">
                <a:solidFill>
                  <a:srgbClr val="64D9DD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200" b="1">
                <a:solidFill>
                  <a:srgbClr val="64D9DD"/>
                </a:solidFill>
                <a:latin typeface="Manrope"/>
                <a:ea typeface="Manrope"/>
                <a:cs typeface="Manrope"/>
              </a:defRPr>
            </a:pPr>
            <a:r>
              <a:rPr sz="1200" b="1">
                <a:solidFill>
                  <a:srgbClr val="64D9DD"/>
                </a:solidFill>
                <a:latin typeface="Manrope"/>
                <a:ea typeface="Manrope"/>
                <a:cs typeface="Manrope"/>
              </a:rPr>
              <a:t>ЧТО ИЗМЕРЯЕМ</a:t>
            </a:r>
          </a:p>
        </p:txBody>
      </p:sp>
      <p:sp>
        <p:nvSpPr>
          <p:cNvPr id="8" name="body">
            <a:extLst>
              <a:ext uri="{FF2B5EF4-FFF2-40B4-BE49-F238E27FC236}">
                <a16:creationId xmlns:a16="http://schemas.microsoft.com/office/drawing/2014/main" id="{3915862D-16B9-4416-BF7E-D9D3FE1D8D00}"/>
              </a:ext>
            </a:extLst>
          </p:cNvPr>
          <p:cNvSpPr>
            <a:spLocks noGrp="1"/>
          </p:cNvSpPr>
          <p:nvPr/>
        </p:nvSpPr>
        <p:spPr>
          <a:xfrm>
            <a:off x="6048375" y="2657475"/>
            <a:ext cx="5419725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200" b="1">
                <a:solidFill>
                  <a:srgbClr val="64D9DD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200" b="1">
                <a:solidFill>
                  <a:srgbClr val="64D9DD"/>
                </a:solidFill>
                <a:latin typeface="Manrope"/>
                <a:ea typeface="Manrope"/>
                <a:cs typeface="Manrope"/>
              </a:defRPr>
            </a:pPr>
            <a:r>
              <a:rPr sz="1200" b="1">
                <a:solidFill>
                  <a:srgbClr val="64D9DD"/>
                </a:solidFill>
                <a:latin typeface="Manrope"/>
                <a:ea typeface="Manrope"/>
                <a:cs typeface="Manrope"/>
              </a:rPr>
              <a:t>ЧЕМ ПОДТВЕРЖДАЕМ</a:t>
            </a:r>
          </a:p>
        </p:txBody>
      </p:sp>
      <p:sp>
        <p:nvSpPr>
          <p:cNvPr id="9" name="body">
            <a:extLst>
              <a:ext uri="{FF2B5EF4-FFF2-40B4-BE49-F238E27FC236}">
                <a16:creationId xmlns:a16="http://schemas.microsoft.com/office/drawing/2014/main" id="{9E25B01E-5315-430D-B28C-8BA8FE4EBB0B}"/>
              </a:ext>
            </a:extLst>
          </p:cNvPr>
          <p:cNvSpPr>
            <a:spLocks noGrp="1"/>
          </p:cNvSpPr>
          <p:nvPr/>
        </p:nvSpPr>
        <p:spPr>
          <a:xfrm>
            <a:off x="590550" y="3200400"/>
            <a:ext cx="5067300" cy="609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875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875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1875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Полнота и свежесть показаний</a:t>
            </a:r>
          </a:p>
        </p:txBody>
      </p:sp>
      <p:sp>
        <p:nvSpPr>
          <p:cNvPr id="10" name="body">
            <a:extLst>
              <a:ext uri="{FF2B5EF4-FFF2-40B4-BE49-F238E27FC236}">
                <a16:creationId xmlns:a16="http://schemas.microsoft.com/office/drawing/2014/main" id="{AFD4CCCD-9724-45A2-AFCD-085FC7ECFBC5}"/>
              </a:ext>
            </a:extLst>
          </p:cNvPr>
          <p:cNvSpPr>
            <a:spLocks noGrp="1"/>
          </p:cNvSpPr>
          <p:nvPr/>
        </p:nvSpPr>
        <p:spPr>
          <a:xfrm>
            <a:off x="6048375" y="3200400"/>
            <a:ext cx="5495925" cy="609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80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80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800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Архив приёма и пропуски по приборам</a:t>
            </a:r>
          </a:p>
        </p:txBody>
      </p:sp>
      <p:sp>
        <p:nvSpPr>
          <p:cNvPr id="11" name="body">
            <a:extLst>
              <a:ext uri="{FF2B5EF4-FFF2-40B4-BE49-F238E27FC236}">
                <a16:creationId xmlns:a16="http://schemas.microsoft.com/office/drawing/2014/main" id="{3FDAB513-28FC-4496-AD7F-A67F4ECE2235}"/>
              </a:ext>
            </a:extLst>
          </p:cNvPr>
          <p:cNvSpPr>
            <a:spLocks noGrp="1"/>
          </p:cNvSpPr>
          <p:nvPr/>
        </p:nvSpPr>
        <p:spPr>
          <a:xfrm>
            <a:off x="590550" y="3933825"/>
            <a:ext cx="5067300" cy="609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875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875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1875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Доставка и принятие сигнала</a:t>
            </a:r>
          </a:p>
        </p:txBody>
      </p:sp>
      <p:sp>
        <p:nvSpPr>
          <p:cNvPr id="12" name="body">
            <a:extLst>
              <a:ext uri="{FF2B5EF4-FFF2-40B4-BE49-F238E27FC236}">
                <a16:creationId xmlns:a16="http://schemas.microsoft.com/office/drawing/2014/main" id="{AF8853D4-34D5-4AED-AD90-314067540455}"/>
              </a:ext>
            </a:extLst>
          </p:cNvPr>
          <p:cNvSpPr>
            <a:spLocks noGrp="1"/>
          </p:cNvSpPr>
          <p:nvPr/>
        </p:nvSpPr>
        <p:spPr>
          <a:xfrm>
            <a:off x="6048375" y="3933825"/>
            <a:ext cx="5495925" cy="609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80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80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800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Время регистрации, квитанция, реакция</a:t>
            </a:r>
          </a:p>
        </p:txBody>
      </p:sp>
      <p:sp>
        <p:nvSpPr>
          <p:cNvPr id="13" name="body">
            <a:extLst>
              <a:ext uri="{FF2B5EF4-FFF2-40B4-BE49-F238E27FC236}">
                <a16:creationId xmlns:a16="http://schemas.microsoft.com/office/drawing/2014/main" id="{60592F8C-602A-4B9F-9E53-2E1D85FC1BD9}"/>
              </a:ext>
            </a:extLst>
          </p:cNvPr>
          <p:cNvSpPr>
            <a:spLocks noGrp="1"/>
          </p:cNvSpPr>
          <p:nvPr/>
        </p:nvSpPr>
        <p:spPr>
          <a:xfrm>
            <a:off x="590550" y="4667250"/>
            <a:ext cx="5067300" cy="609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875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875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1875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Результат адресной проверки</a:t>
            </a:r>
          </a:p>
        </p:txBody>
      </p:sp>
      <p:sp>
        <p:nvSpPr>
          <p:cNvPr id="14" name="body">
            <a:extLst>
              <a:ext uri="{FF2B5EF4-FFF2-40B4-BE49-F238E27FC236}">
                <a16:creationId xmlns:a16="http://schemas.microsoft.com/office/drawing/2014/main" id="{DB2D62AA-9C32-48A5-9009-DF2D593610AC}"/>
              </a:ext>
            </a:extLst>
          </p:cNvPr>
          <p:cNvSpPr>
            <a:spLocks noGrp="1"/>
          </p:cNvSpPr>
          <p:nvPr/>
        </p:nvSpPr>
        <p:spPr>
          <a:xfrm>
            <a:off x="6048375" y="4667250"/>
            <a:ext cx="5495925" cy="609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80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80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800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Действие инженера и закрытие события</a:t>
            </a:r>
          </a:p>
        </p:txBody>
      </p:sp>
      <p:sp>
        <p:nvSpPr>
          <p:cNvPr id="15" name="body">
            <a:extLst>
              <a:ext uri="{FF2B5EF4-FFF2-40B4-BE49-F238E27FC236}">
                <a16:creationId xmlns:a16="http://schemas.microsoft.com/office/drawing/2014/main" id="{DAF24691-07E1-4B1F-9C79-94FBE244A2B9}"/>
              </a:ext>
            </a:extLst>
          </p:cNvPr>
          <p:cNvSpPr>
            <a:spLocks noGrp="1"/>
          </p:cNvSpPr>
          <p:nvPr/>
        </p:nvSpPr>
        <p:spPr>
          <a:xfrm>
            <a:off x="590550" y="5400675"/>
            <a:ext cx="5067300" cy="609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875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875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1875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Изменение баланса участка</a:t>
            </a:r>
          </a:p>
        </p:txBody>
      </p:sp>
      <p:sp>
        <p:nvSpPr>
          <p:cNvPr id="16" name="body">
            <a:extLst>
              <a:ext uri="{FF2B5EF4-FFF2-40B4-BE49-F238E27FC236}">
                <a16:creationId xmlns:a16="http://schemas.microsoft.com/office/drawing/2014/main" id="{758D736F-FD38-478E-B769-A39063360D1A}"/>
              </a:ext>
            </a:extLst>
          </p:cNvPr>
          <p:cNvSpPr>
            <a:spLocks noGrp="1"/>
          </p:cNvSpPr>
          <p:nvPr/>
        </p:nvSpPr>
        <p:spPr>
          <a:xfrm>
            <a:off x="6048375" y="5400675"/>
            <a:ext cx="5495925" cy="609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80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80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800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Сопоставимые периоды до и после</a:t>
            </a:r>
          </a:p>
        </p:txBody>
      </p:sp>
      <p:sp>
        <p:nvSpPr>
          <p:cNvPr id="17" name="foot">
            <a:extLst>
              <a:ext uri="{FF2B5EF4-FFF2-40B4-BE49-F238E27FC236}">
                <a16:creationId xmlns:a16="http://schemas.microsoft.com/office/drawing/2014/main" id="{73CF0D67-D807-4C7A-9A2D-C2F92636BAD4}"/>
              </a:ext>
            </a:extLst>
          </p:cNvPr>
          <p:cNvSpPr>
            <a:spLocks noGrp="1"/>
          </p:cNvSpPr>
          <p:nvPr/>
        </p:nvSpPr>
        <p:spPr>
          <a:xfrm>
            <a:off x="590550" y="6343650"/>
            <a:ext cx="10906125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27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27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275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Базу сравнения, допустимые задержки и пороги фиксируем до старта.</a:t>
            </a:r>
          </a:p>
        </p:txBody>
      </p:sp>
      <p:sp>
        <p:nvSpPr>
          <p:cNvPr id="18" name="page">
            <a:extLst>
              <a:ext uri="{FF2B5EF4-FFF2-40B4-BE49-F238E27FC236}">
                <a16:creationId xmlns:a16="http://schemas.microsoft.com/office/drawing/2014/main" id="{779BF38E-56AB-4F46-A723-797C690222AA}"/>
              </a:ext>
            </a:extLst>
          </p:cNvPr>
          <p:cNvSpPr>
            <a:spLocks noGrp="1"/>
          </p:cNvSpPr>
          <p:nvPr/>
        </p:nvSpPr>
        <p:spPr>
          <a:xfrm>
            <a:off x="11630025" y="6553200"/>
            <a:ext cx="304800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82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82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825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3624166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1A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7EF125D5-6569-4C26-8F71-02F96CA65DFD}"/>
              </a:ext>
            </a:extLst>
          </p:cNvPr>
          <p:cNvSpPr>
            <a:spLocks noGrp="1"/>
          </p:cNvSpPr>
          <p:nvPr/>
        </p:nvSpPr>
        <p:spPr>
          <a:xfrm>
            <a:off x="590550" y="2857500"/>
            <a:ext cx="10953750" cy="9525"/>
          </a:xfrm>
          <a:prstGeom prst="rect">
            <a:avLst/>
          </a:prstGeom>
          <a:solidFill>
            <a:srgbClr val="33434B"/>
          </a:solidFill>
          <a:ln w="0">
            <a:noFill/>
          </a:ln>
        </p:spPr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CAA340C-6731-4AF1-BEF2-A88945BE6C19}"/>
              </a:ext>
            </a:extLst>
          </p:cNvPr>
          <p:cNvSpPr>
            <a:spLocks noGrp="1"/>
          </p:cNvSpPr>
          <p:nvPr/>
        </p:nvSpPr>
        <p:spPr>
          <a:xfrm>
            <a:off x="590550" y="4438650"/>
            <a:ext cx="10953750" cy="9525"/>
          </a:xfrm>
          <a:prstGeom prst="rect">
            <a:avLst/>
          </a:prstGeom>
          <a:solidFill>
            <a:srgbClr val="33434B"/>
          </a:solidFill>
          <a:ln w="0">
            <a:noFill/>
          </a:ln>
        </p:spPr>
      </p:sp>
      <p:sp>
        <p:nvSpPr>
          <p:cNvPr id="3" name="brand">
            <a:extLst>
              <a:ext uri="{FF2B5EF4-FFF2-40B4-BE49-F238E27FC236}">
                <a16:creationId xmlns:a16="http://schemas.microsoft.com/office/drawing/2014/main" id="{97C3DD7F-25C3-40DA-A93D-892EF2E23DA2}"/>
              </a:ext>
            </a:extLst>
          </p:cNvPr>
          <p:cNvSpPr>
            <a:spLocks noGrp="1"/>
          </p:cNvSpPr>
          <p:nvPr/>
        </p:nvSpPr>
        <p:spPr>
          <a:xfrm>
            <a:off x="571500" y="304800"/>
            <a:ext cx="6191250" cy="2762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05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05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050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PACTIQO / METERING</a:t>
            </a:r>
          </a:p>
        </p:txBody>
      </p:sp>
      <p:sp>
        <p:nvSpPr>
          <p:cNvPr id="4" name="title">
            <a:extLst>
              <a:ext uri="{FF2B5EF4-FFF2-40B4-BE49-F238E27FC236}">
                <a16:creationId xmlns:a16="http://schemas.microsoft.com/office/drawing/2014/main" id="{27C85410-C1BA-4D0E-A85C-B501210E4964}"/>
              </a:ext>
            </a:extLst>
          </p:cNvPr>
          <p:cNvSpPr>
            <a:spLocks noGrp="1"/>
          </p:cNvSpPr>
          <p:nvPr/>
        </p:nvSpPr>
        <p:spPr>
          <a:xfrm>
            <a:off x="571500" y="1028700"/>
            <a:ext cx="10953750" cy="12001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34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34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3450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За продуктом —</a:t>
            </a:r>
          </a:p>
          <a:p>
            <a:pPr>
              <a:defRPr sz="34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3450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конкретные ответственные.</a:t>
            </a:r>
          </a:p>
        </p:txBody>
      </p:sp>
      <p:sp>
        <p:nvSpPr>
          <p:cNvPr id="5" name="body">
            <a:extLst>
              <a:ext uri="{FF2B5EF4-FFF2-40B4-BE49-F238E27FC236}">
                <a16:creationId xmlns:a16="http://schemas.microsoft.com/office/drawing/2014/main" id="{34F442A2-3D6E-46D8-9EC0-A8A246BBDEE7}"/>
              </a:ext>
            </a:extLst>
          </p:cNvPr>
          <p:cNvSpPr>
            <a:spLocks noGrp="1"/>
          </p:cNvSpPr>
          <p:nvPr/>
        </p:nvSpPr>
        <p:spPr>
          <a:xfrm>
            <a:off x="590550" y="3219450"/>
            <a:ext cx="5238750" cy="5048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5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5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2550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Руслан Машкенов</a:t>
            </a:r>
          </a:p>
        </p:txBody>
      </p:sp>
      <p:sp>
        <p:nvSpPr>
          <p:cNvPr id="6" name="body">
            <a:extLst>
              <a:ext uri="{FF2B5EF4-FFF2-40B4-BE49-F238E27FC236}">
                <a16:creationId xmlns:a16="http://schemas.microsoft.com/office/drawing/2014/main" id="{A85D8D37-15C7-467C-B6D6-3D0AC5537F69}"/>
              </a:ext>
            </a:extLst>
          </p:cNvPr>
          <p:cNvSpPr>
            <a:spLocks noGrp="1"/>
          </p:cNvSpPr>
          <p:nvPr/>
        </p:nvSpPr>
        <p:spPr>
          <a:xfrm>
            <a:off x="590550" y="3819525"/>
            <a:ext cx="5143500" cy="3524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725" b="0">
                <a:solidFill>
                  <a:srgbClr val="64D9DD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725" b="0">
                <a:solidFill>
                  <a:srgbClr val="64D9DD"/>
                </a:solidFill>
                <a:latin typeface="Golos Text"/>
                <a:ea typeface="Golos Text"/>
                <a:cs typeface="Golos Text"/>
              </a:defRPr>
            </a:pPr>
            <a:r>
              <a:rPr sz="1725" b="0">
                <a:solidFill>
                  <a:srgbClr val="64D9DD"/>
                </a:solidFill>
                <a:latin typeface="Golos Text"/>
                <a:ea typeface="Golos Text"/>
                <a:cs typeface="Golos Text"/>
              </a:rPr>
              <a:t>Основатель и алгоритмист</a:t>
            </a:r>
          </a:p>
        </p:txBody>
      </p:sp>
      <p:sp>
        <p:nvSpPr>
          <p:cNvPr id="7" name="body">
            <a:extLst>
              <a:ext uri="{FF2B5EF4-FFF2-40B4-BE49-F238E27FC236}">
                <a16:creationId xmlns:a16="http://schemas.microsoft.com/office/drawing/2014/main" id="{23EECDE2-8753-413D-8D43-39315CBAFBF6}"/>
              </a:ext>
            </a:extLst>
          </p:cNvPr>
          <p:cNvSpPr>
            <a:spLocks noGrp="1"/>
          </p:cNvSpPr>
          <p:nvPr/>
        </p:nvSpPr>
        <p:spPr>
          <a:xfrm>
            <a:off x="6381750" y="3257550"/>
            <a:ext cx="5086350" cy="809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02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202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2025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Продукт, инженерная логика,</a:t>
            </a:r>
          </a:p>
          <a:p>
            <a:pPr>
              <a:defRPr sz="202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2025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демонстрация и приёмка</a:t>
            </a:r>
          </a:p>
        </p:txBody>
      </p:sp>
      <p:sp>
        <p:nvSpPr>
          <p:cNvPr id="8" name="body">
            <a:extLst>
              <a:ext uri="{FF2B5EF4-FFF2-40B4-BE49-F238E27FC236}">
                <a16:creationId xmlns:a16="http://schemas.microsoft.com/office/drawing/2014/main" id="{3F558368-85D4-4C02-AA10-F599F1878927}"/>
              </a:ext>
            </a:extLst>
          </p:cNvPr>
          <p:cNvSpPr>
            <a:spLocks noGrp="1"/>
          </p:cNvSpPr>
          <p:nvPr/>
        </p:nvSpPr>
        <p:spPr>
          <a:xfrm>
            <a:off x="590550" y="4810125"/>
            <a:ext cx="5238750" cy="5048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5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5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2550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Альвиса Ануарова</a:t>
            </a:r>
          </a:p>
        </p:txBody>
      </p:sp>
      <p:sp>
        <p:nvSpPr>
          <p:cNvPr id="9" name="body">
            <a:extLst>
              <a:ext uri="{FF2B5EF4-FFF2-40B4-BE49-F238E27FC236}">
                <a16:creationId xmlns:a16="http://schemas.microsoft.com/office/drawing/2014/main" id="{91F56048-2564-4EF8-859B-180F7991ABB8}"/>
              </a:ext>
            </a:extLst>
          </p:cNvPr>
          <p:cNvSpPr>
            <a:spLocks noGrp="1"/>
          </p:cNvSpPr>
          <p:nvPr/>
        </p:nvSpPr>
        <p:spPr>
          <a:xfrm>
            <a:off x="590550" y="5410200"/>
            <a:ext cx="5219700" cy="3524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725" b="0">
                <a:solidFill>
                  <a:srgbClr val="64D9DD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725" b="0">
                <a:solidFill>
                  <a:srgbClr val="64D9DD"/>
                </a:solidFill>
                <a:latin typeface="Golos Text"/>
                <a:ea typeface="Golos Text"/>
                <a:cs typeface="Golos Text"/>
              </a:defRPr>
            </a:pPr>
            <a:r>
              <a:rPr sz="1725" b="0">
                <a:solidFill>
                  <a:srgbClr val="64D9DD"/>
                </a:solidFill>
                <a:latin typeface="Golos Text"/>
                <a:ea typeface="Golos Text"/>
                <a:cs typeface="Golos Text"/>
              </a:rPr>
              <a:t>Информационная поддержка</a:t>
            </a:r>
          </a:p>
        </p:txBody>
      </p:sp>
      <p:sp>
        <p:nvSpPr>
          <p:cNvPr id="10" name="body">
            <a:extLst>
              <a:ext uri="{FF2B5EF4-FFF2-40B4-BE49-F238E27FC236}">
                <a16:creationId xmlns:a16="http://schemas.microsoft.com/office/drawing/2014/main" id="{5137EAFF-4819-45EF-9B3E-34335E8BEA13}"/>
              </a:ext>
            </a:extLst>
          </p:cNvPr>
          <p:cNvSpPr>
            <a:spLocks noGrp="1"/>
          </p:cNvSpPr>
          <p:nvPr/>
        </p:nvSpPr>
        <p:spPr>
          <a:xfrm>
            <a:off x="6381750" y="4848225"/>
            <a:ext cx="5124450" cy="933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87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87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875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Сбор и систематизация материалов,</a:t>
            </a:r>
          </a:p>
          <a:p>
            <a:pPr>
              <a:defRPr sz="187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875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организация подготовки проекта</a:t>
            </a:r>
          </a:p>
        </p:txBody>
      </p:sp>
      <p:sp>
        <p:nvSpPr>
          <p:cNvPr id="11" name="page">
            <a:extLst>
              <a:ext uri="{FF2B5EF4-FFF2-40B4-BE49-F238E27FC236}">
                <a16:creationId xmlns:a16="http://schemas.microsoft.com/office/drawing/2014/main" id="{A49E6F49-82E7-424A-BE35-F8776CFE77CB}"/>
              </a:ext>
            </a:extLst>
          </p:cNvPr>
          <p:cNvSpPr>
            <a:spLocks noGrp="1"/>
          </p:cNvSpPr>
          <p:nvPr/>
        </p:nvSpPr>
        <p:spPr>
          <a:xfrm>
            <a:off x="11630025" y="6553200"/>
            <a:ext cx="304800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82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82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825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11825977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1E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brand">
            <a:extLst>
              <a:ext uri="{FF2B5EF4-FFF2-40B4-BE49-F238E27FC236}">
                <a16:creationId xmlns:a16="http://schemas.microsoft.com/office/drawing/2014/main" id="{E5C052D4-D79F-4221-9467-FBA729823CD3}"/>
              </a:ext>
            </a:extLst>
          </p:cNvPr>
          <p:cNvSpPr>
            <a:spLocks noGrp="1"/>
          </p:cNvSpPr>
          <p:nvPr/>
        </p:nvSpPr>
        <p:spPr>
          <a:xfrm>
            <a:off x="504825" y="457200"/>
            <a:ext cx="619125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500" b="1">
                <a:solidFill>
                  <a:srgbClr val="65DECA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500" b="1">
                <a:solidFill>
                  <a:srgbClr val="65DECA"/>
                </a:solidFill>
                <a:latin typeface="Manrope"/>
                <a:ea typeface="Manrope"/>
                <a:cs typeface="Manrope"/>
              </a:defRPr>
            </a:pPr>
            <a:r>
              <a:rPr sz="1500" b="1">
                <a:solidFill>
                  <a:srgbClr val="65DECA"/>
                </a:solidFill>
                <a:latin typeface="Manrope"/>
                <a:ea typeface="Manrope"/>
                <a:cs typeface="Manrope"/>
              </a:rPr>
              <a:t>PACTIQO  /  METERING</a:t>
            </a:r>
          </a:p>
        </p:txBody>
      </p:sp>
      <p:sp>
        <p:nvSpPr>
          <p:cNvPr id="2" name="body">
            <a:extLst>
              <a:ext uri="{FF2B5EF4-FFF2-40B4-BE49-F238E27FC236}">
                <a16:creationId xmlns:a16="http://schemas.microsoft.com/office/drawing/2014/main" id="{FB5CC3A5-7A91-4541-9039-5705EFA9F503}"/>
              </a:ext>
            </a:extLst>
          </p:cNvPr>
          <p:cNvSpPr>
            <a:spLocks noGrp="1"/>
          </p:cNvSpPr>
          <p:nvPr/>
        </p:nvSpPr>
        <p:spPr>
          <a:xfrm>
            <a:off x="10229850" y="495300"/>
            <a:ext cx="1571625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200" b="1">
                <a:solidFill>
                  <a:srgbClr val="65DECA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200" b="1">
                <a:solidFill>
                  <a:srgbClr val="65DECA"/>
                </a:solidFill>
                <a:latin typeface="Manrope"/>
                <a:ea typeface="Manrope"/>
                <a:cs typeface="Manrope"/>
              </a:defRPr>
            </a:pPr>
            <a:r>
              <a:rPr sz="1200" b="1">
                <a:solidFill>
                  <a:srgbClr val="65DECA"/>
                </a:solidFill>
                <a:latin typeface="Manrope"/>
                <a:ea typeface="Manrope"/>
                <a:cs typeface="Manrope"/>
              </a:rPr>
              <a:t>ВОДА + ГАЗ</a:t>
            </a:r>
          </a:p>
        </p:txBody>
      </p:sp>
      <p:sp>
        <p:nvSpPr>
          <p:cNvPr id="3" name="page">
            <a:extLst>
              <a:ext uri="{FF2B5EF4-FFF2-40B4-BE49-F238E27FC236}">
                <a16:creationId xmlns:a16="http://schemas.microsoft.com/office/drawing/2014/main" id="{7232B7C3-5D82-4DE5-BC58-F1815A957B91}"/>
              </a:ext>
            </a:extLst>
          </p:cNvPr>
          <p:cNvSpPr>
            <a:spLocks noGrp="1"/>
          </p:cNvSpPr>
          <p:nvPr/>
        </p:nvSpPr>
        <p:spPr>
          <a:xfrm>
            <a:off x="11630025" y="6553200"/>
            <a:ext cx="304800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825" b="0">
                <a:solidFill>
                  <a:srgbClr val="A6BCC3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825" b="0">
                <a:solidFill>
                  <a:srgbClr val="A6BCC3"/>
                </a:solidFill>
                <a:latin typeface="Golos Text"/>
                <a:ea typeface="Golos Text"/>
                <a:cs typeface="Golos Text"/>
              </a:defRPr>
            </a:pPr>
            <a:r>
              <a:rPr sz="825" b="0">
                <a:solidFill>
                  <a:srgbClr val="A6BCC3"/>
                </a:solidFill>
                <a:latin typeface="Golos Text"/>
                <a:ea typeface="Golos Text"/>
                <a:cs typeface="Golos Text"/>
              </a:rPr>
              <a:t>12</a:t>
            </a:r>
          </a:p>
        </p:txBody>
      </p:sp>
      <p:sp>
        <p:nvSpPr>
          <p:cNvPr id="4" name="body">
            <a:extLst>
              <a:ext uri="{FF2B5EF4-FFF2-40B4-BE49-F238E27FC236}">
                <a16:creationId xmlns:a16="http://schemas.microsoft.com/office/drawing/2014/main" id="{4118F602-71F6-4208-9BC6-71BD1BB44F10}"/>
              </a:ext>
            </a:extLst>
          </p:cNvPr>
          <p:cNvSpPr>
            <a:spLocks noGrp="1"/>
          </p:cNvSpPr>
          <p:nvPr/>
        </p:nvSpPr>
        <p:spPr>
          <a:xfrm>
            <a:off x="504825" y="1304925"/>
            <a:ext cx="447675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125" b="1">
                <a:solidFill>
                  <a:srgbClr val="65DECA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125" b="1">
                <a:solidFill>
                  <a:srgbClr val="65DECA"/>
                </a:solidFill>
                <a:latin typeface="Manrope"/>
                <a:ea typeface="Manrope"/>
                <a:cs typeface="Manrope"/>
              </a:defRPr>
            </a:pPr>
            <a:r>
              <a:rPr sz="1125" b="1">
                <a:solidFill>
                  <a:srgbClr val="65DECA"/>
                </a:solidFill>
                <a:latin typeface="Manrope"/>
                <a:ea typeface="Manrope"/>
                <a:cs typeface="Manrope"/>
              </a:rPr>
              <a:t>СЛЕДУЮЩИЙ ШАГ</a:t>
            </a:r>
          </a:p>
        </p:txBody>
      </p:sp>
      <p:sp>
        <p:nvSpPr>
          <p:cNvPr id="5" name="title">
            <a:extLst>
              <a:ext uri="{FF2B5EF4-FFF2-40B4-BE49-F238E27FC236}">
                <a16:creationId xmlns:a16="http://schemas.microsoft.com/office/drawing/2014/main" id="{D8771AEC-024C-4896-BB64-2AC683685B10}"/>
              </a:ext>
            </a:extLst>
          </p:cNvPr>
          <p:cNvSpPr>
            <a:spLocks noGrp="1"/>
          </p:cNvSpPr>
          <p:nvPr/>
        </p:nvSpPr>
        <p:spPr>
          <a:xfrm>
            <a:off x="476250" y="1866900"/>
            <a:ext cx="5429250" cy="1476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4500" b="1">
                <a:solidFill>
                  <a:srgbClr val="EDF5F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4500" b="1">
                <a:solidFill>
                  <a:srgbClr val="EDF5F3"/>
                </a:solidFill>
                <a:latin typeface="Manrope"/>
                <a:ea typeface="Manrope"/>
                <a:cs typeface="Manrope"/>
              </a:defRPr>
            </a:pPr>
            <a:r>
              <a:rPr sz="4500" b="1">
                <a:solidFill>
                  <a:srgbClr val="EDF5F3"/>
                </a:solidFill>
                <a:latin typeface="Manrope"/>
                <a:ea typeface="Manrope"/>
                <a:cs typeface="Manrope"/>
              </a:rPr>
              <a:t>Начнём</a:t>
            </a:r>
          </a:p>
          <a:p>
            <a:pPr>
              <a:defRPr sz="4500" b="1">
                <a:solidFill>
                  <a:srgbClr val="EDF5F3"/>
                </a:solidFill>
                <a:latin typeface="Manrope"/>
                <a:ea typeface="Manrope"/>
                <a:cs typeface="Manrope"/>
              </a:defRPr>
            </a:pPr>
            <a:r>
              <a:rPr sz="4500" b="1">
                <a:solidFill>
                  <a:srgbClr val="EDF5F3"/>
                </a:solidFill>
                <a:latin typeface="Manrope"/>
                <a:ea typeface="Manrope"/>
                <a:cs typeface="Manrope"/>
              </a:rPr>
              <a:t>с вашего</a:t>
            </a:r>
          </a:p>
        </p:txBody>
      </p:sp>
      <p:sp>
        <p:nvSpPr>
          <p:cNvPr id="6" name="body">
            <a:extLst>
              <a:ext uri="{FF2B5EF4-FFF2-40B4-BE49-F238E27FC236}">
                <a16:creationId xmlns:a16="http://schemas.microsoft.com/office/drawing/2014/main" id="{493440AB-7A10-490E-B39D-9EFD5CD5BEE3}"/>
              </a:ext>
            </a:extLst>
          </p:cNvPr>
          <p:cNvSpPr>
            <a:spLocks noGrp="1"/>
          </p:cNvSpPr>
          <p:nvPr/>
        </p:nvSpPr>
        <p:spPr>
          <a:xfrm>
            <a:off x="476250" y="3314700"/>
            <a:ext cx="5429250" cy="7905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4500" b="1">
                <a:solidFill>
                  <a:srgbClr val="65DECA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4500" b="1">
                <a:solidFill>
                  <a:srgbClr val="65DECA"/>
                </a:solidFill>
                <a:latin typeface="Manrope"/>
                <a:ea typeface="Manrope"/>
                <a:cs typeface="Manrope"/>
              </a:defRPr>
            </a:pPr>
            <a:r>
              <a:rPr sz="4500" b="1">
                <a:solidFill>
                  <a:srgbClr val="65DECA"/>
                </a:solidFill>
                <a:latin typeface="Manrope"/>
                <a:ea typeface="Manrope"/>
                <a:cs typeface="Manrope"/>
              </a:rPr>
              <a:t>участка.</a:t>
            </a:r>
          </a:p>
        </p:txBody>
      </p:sp>
      <p:sp>
        <p:nvSpPr>
          <p:cNvPr id="7" name="body">
            <a:extLst>
              <a:ext uri="{FF2B5EF4-FFF2-40B4-BE49-F238E27FC236}">
                <a16:creationId xmlns:a16="http://schemas.microsoft.com/office/drawing/2014/main" id="{35F931E8-885D-4386-BCE7-3449CE41145C}"/>
              </a:ext>
            </a:extLst>
          </p:cNvPr>
          <p:cNvSpPr>
            <a:spLocks noGrp="1"/>
          </p:cNvSpPr>
          <p:nvPr/>
        </p:nvSpPr>
        <p:spPr>
          <a:xfrm>
            <a:off x="504825" y="4324350"/>
            <a:ext cx="5238750" cy="723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725" b="0">
                <a:solidFill>
                  <a:srgbClr val="EDF5F3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725" b="0">
                <a:solidFill>
                  <a:srgbClr val="EDF5F3"/>
                </a:solidFill>
                <a:latin typeface="Golos Text"/>
                <a:ea typeface="Golos Text"/>
                <a:cs typeface="Golos Text"/>
              </a:defRPr>
            </a:pPr>
            <a:r>
              <a:rPr sz="1725" b="0">
                <a:solidFill>
                  <a:srgbClr val="EDF5F3"/>
                </a:solidFill>
                <a:latin typeface="Golos Text"/>
                <a:ea typeface="Golos Text"/>
                <a:cs typeface="Golos Text"/>
              </a:rPr>
              <a:t>Проверим полный рабочий цикл</a:t>
            </a:r>
          </a:p>
          <a:p>
            <a:pPr>
              <a:defRPr sz="1725" b="0">
                <a:solidFill>
                  <a:srgbClr val="EDF5F3"/>
                </a:solidFill>
                <a:latin typeface="Golos Text"/>
                <a:ea typeface="Golos Text"/>
                <a:cs typeface="Golos Text"/>
              </a:defRPr>
            </a:pPr>
            <a:r>
              <a:rPr sz="1725" b="0">
                <a:solidFill>
                  <a:srgbClr val="EDF5F3"/>
                </a:solidFill>
                <a:latin typeface="Golos Text"/>
                <a:ea typeface="Golos Text"/>
                <a:cs typeface="Golos Text"/>
              </a:rPr>
              <a:t>на согласованном оборудовании.</a:t>
            </a:r>
          </a:p>
        </p:txBody>
      </p:sp>
      <p:sp>
        <p:nvSpPr>
          <p:cNvPr id="8" name="body">
            <a:extLst>
              <a:ext uri="{FF2B5EF4-FFF2-40B4-BE49-F238E27FC236}">
                <a16:creationId xmlns:a16="http://schemas.microsoft.com/office/drawing/2014/main" id="{2557086A-CB94-4844-B882-A2679DE7F642}"/>
              </a:ext>
            </a:extLst>
          </p:cNvPr>
          <p:cNvSpPr>
            <a:spLocks noGrp="1"/>
          </p:cNvSpPr>
          <p:nvPr/>
        </p:nvSpPr>
        <p:spPr>
          <a:xfrm>
            <a:off x="6305550" y="1409700"/>
            <a:ext cx="531495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125" b="1">
                <a:solidFill>
                  <a:srgbClr val="A6BCC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125" b="1">
                <a:solidFill>
                  <a:srgbClr val="A6BCC3"/>
                </a:solidFill>
                <a:latin typeface="Manrope"/>
                <a:ea typeface="Manrope"/>
                <a:cs typeface="Manrope"/>
              </a:defRPr>
            </a:pPr>
            <a:r>
              <a:rPr sz="1125" b="1">
                <a:solidFill>
                  <a:srgbClr val="A6BCC3"/>
                </a:solidFill>
                <a:latin typeface="Manrope"/>
                <a:ea typeface="Manrope"/>
                <a:cs typeface="Manrope"/>
              </a:rPr>
              <a:t>ПИЛОТ С ПОНЯТНЫМ РЕЗУЛЬТАТОМ</a:t>
            </a:r>
          </a:p>
        </p:txBody>
      </p:sp>
      <p:sp>
        <p:nvSpPr>
          <p:cNvPr id="9" name="body">
            <a:extLst>
              <a:ext uri="{FF2B5EF4-FFF2-40B4-BE49-F238E27FC236}">
                <a16:creationId xmlns:a16="http://schemas.microsoft.com/office/drawing/2014/main" id="{DFA18216-F583-4B60-8B74-37B44AEFE2A5}"/>
              </a:ext>
            </a:extLst>
          </p:cNvPr>
          <p:cNvSpPr>
            <a:spLocks noGrp="1"/>
          </p:cNvSpPr>
          <p:nvPr/>
        </p:nvSpPr>
        <p:spPr>
          <a:xfrm>
            <a:off x="6305550" y="1971675"/>
            <a:ext cx="400050" cy="333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575" b="1">
                <a:solidFill>
                  <a:srgbClr val="65DECA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575" b="1">
                <a:solidFill>
                  <a:srgbClr val="65DECA"/>
                </a:solidFill>
                <a:latin typeface="Manrope"/>
                <a:ea typeface="Manrope"/>
                <a:cs typeface="Manrope"/>
              </a:defRPr>
            </a:pPr>
            <a:r>
              <a:rPr sz="1575" b="1">
                <a:solidFill>
                  <a:srgbClr val="65DECA"/>
                </a:solidFill>
                <a:latin typeface="Manrope"/>
                <a:ea typeface="Manrope"/>
                <a:cs typeface="Manrope"/>
              </a:rPr>
              <a:t>01</a:t>
            </a:r>
          </a:p>
        </p:txBody>
      </p:sp>
      <p:sp>
        <p:nvSpPr>
          <p:cNvPr id="10" name="body">
            <a:extLst>
              <a:ext uri="{FF2B5EF4-FFF2-40B4-BE49-F238E27FC236}">
                <a16:creationId xmlns:a16="http://schemas.microsoft.com/office/drawing/2014/main" id="{F6EC803A-45CD-4241-AC34-C070330F7BC8}"/>
              </a:ext>
            </a:extLst>
          </p:cNvPr>
          <p:cNvSpPr>
            <a:spLocks noGrp="1"/>
          </p:cNvSpPr>
          <p:nvPr/>
        </p:nvSpPr>
        <p:spPr>
          <a:xfrm>
            <a:off x="6753225" y="1933575"/>
            <a:ext cx="4953000" cy="4381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100" b="1">
                <a:solidFill>
                  <a:srgbClr val="EDF5F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100" b="1">
                <a:solidFill>
                  <a:srgbClr val="EDF5F3"/>
                </a:solidFill>
                <a:latin typeface="Manrope"/>
                <a:ea typeface="Manrope"/>
                <a:cs typeface="Manrope"/>
              </a:defRPr>
            </a:pPr>
            <a:r>
              <a:rPr sz="2100" b="1">
                <a:solidFill>
                  <a:srgbClr val="EDF5F3"/>
                </a:solidFill>
                <a:latin typeface="Manrope"/>
                <a:ea typeface="Manrope"/>
                <a:cs typeface="Manrope"/>
              </a:rPr>
              <a:t>Подключение</a:t>
            </a:r>
          </a:p>
        </p:txBody>
      </p:sp>
      <p:sp>
        <p:nvSpPr>
          <p:cNvPr id="11" name="body">
            <a:extLst>
              <a:ext uri="{FF2B5EF4-FFF2-40B4-BE49-F238E27FC236}">
                <a16:creationId xmlns:a16="http://schemas.microsoft.com/office/drawing/2014/main" id="{B9F2C69C-2BEF-4745-A6BB-13EE7F1E2517}"/>
              </a:ext>
            </a:extLst>
          </p:cNvPr>
          <p:cNvSpPr>
            <a:spLocks noGrp="1"/>
          </p:cNvSpPr>
          <p:nvPr/>
        </p:nvSpPr>
        <p:spPr>
          <a:xfrm>
            <a:off x="6753225" y="2419350"/>
            <a:ext cx="4953000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425" b="0">
                <a:solidFill>
                  <a:srgbClr val="A6BCC3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425" b="0">
                <a:solidFill>
                  <a:srgbClr val="A6BCC3"/>
                </a:solidFill>
                <a:latin typeface="Golos Text"/>
                <a:ea typeface="Golos Text"/>
                <a:cs typeface="Golos Text"/>
              </a:defRPr>
            </a:pPr>
            <a:r>
              <a:rPr sz="1425" b="0">
                <a:solidFill>
                  <a:srgbClr val="A6BCC3"/>
                </a:solidFill>
                <a:latin typeface="Golos Text"/>
                <a:ea typeface="Golos Text"/>
                <a:cs typeface="Golos Text"/>
              </a:rPr>
              <a:t>Согласуем приборы, каналы и участок.</a:t>
            </a:r>
          </a:p>
        </p:txBody>
      </p:sp>
      <p:sp>
        <p:nvSpPr>
          <p:cNvPr id="12" name="body">
            <a:extLst>
              <a:ext uri="{FF2B5EF4-FFF2-40B4-BE49-F238E27FC236}">
                <a16:creationId xmlns:a16="http://schemas.microsoft.com/office/drawing/2014/main" id="{56390F11-FB0B-42FF-A49A-57AF93267274}"/>
              </a:ext>
            </a:extLst>
          </p:cNvPr>
          <p:cNvSpPr>
            <a:spLocks noGrp="1"/>
          </p:cNvSpPr>
          <p:nvPr/>
        </p:nvSpPr>
        <p:spPr>
          <a:xfrm>
            <a:off x="6305550" y="3038475"/>
            <a:ext cx="400050" cy="333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575" b="1">
                <a:solidFill>
                  <a:srgbClr val="65DECA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575" b="1">
                <a:solidFill>
                  <a:srgbClr val="65DECA"/>
                </a:solidFill>
                <a:latin typeface="Manrope"/>
                <a:ea typeface="Manrope"/>
                <a:cs typeface="Manrope"/>
              </a:defRPr>
            </a:pPr>
            <a:r>
              <a:rPr sz="1575" b="1">
                <a:solidFill>
                  <a:srgbClr val="65DECA"/>
                </a:solidFill>
                <a:latin typeface="Manrope"/>
                <a:ea typeface="Manrope"/>
                <a:cs typeface="Manrope"/>
              </a:rPr>
              <a:t>02</a:t>
            </a:r>
          </a:p>
        </p:txBody>
      </p:sp>
      <p:sp>
        <p:nvSpPr>
          <p:cNvPr id="13" name="body">
            <a:extLst>
              <a:ext uri="{FF2B5EF4-FFF2-40B4-BE49-F238E27FC236}">
                <a16:creationId xmlns:a16="http://schemas.microsoft.com/office/drawing/2014/main" id="{975C5872-2604-44FC-95EF-AC9C1318D26E}"/>
              </a:ext>
            </a:extLst>
          </p:cNvPr>
          <p:cNvSpPr>
            <a:spLocks noGrp="1"/>
          </p:cNvSpPr>
          <p:nvPr/>
        </p:nvSpPr>
        <p:spPr>
          <a:xfrm>
            <a:off x="6753225" y="3000375"/>
            <a:ext cx="4953000" cy="4381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100" b="1">
                <a:solidFill>
                  <a:srgbClr val="EDF5F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100" b="1">
                <a:solidFill>
                  <a:srgbClr val="EDF5F3"/>
                </a:solidFill>
                <a:latin typeface="Manrope"/>
                <a:ea typeface="Manrope"/>
                <a:cs typeface="Manrope"/>
              </a:defRPr>
            </a:pPr>
            <a:r>
              <a:rPr sz="2100" b="1">
                <a:solidFill>
                  <a:srgbClr val="EDF5F3"/>
                </a:solidFill>
                <a:latin typeface="Manrope"/>
                <a:ea typeface="Manrope"/>
                <a:cs typeface="Manrope"/>
              </a:rPr>
              <a:t>Проверка данных</a:t>
            </a:r>
          </a:p>
        </p:txBody>
      </p:sp>
      <p:sp>
        <p:nvSpPr>
          <p:cNvPr id="14" name="body">
            <a:extLst>
              <a:ext uri="{FF2B5EF4-FFF2-40B4-BE49-F238E27FC236}">
                <a16:creationId xmlns:a16="http://schemas.microsoft.com/office/drawing/2014/main" id="{A386177E-34AB-4C05-A15F-D16963AED5FC}"/>
              </a:ext>
            </a:extLst>
          </p:cNvPr>
          <p:cNvSpPr>
            <a:spLocks noGrp="1"/>
          </p:cNvSpPr>
          <p:nvPr/>
        </p:nvSpPr>
        <p:spPr>
          <a:xfrm>
            <a:off x="6753225" y="3486150"/>
            <a:ext cx="4953000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425" b="0">
                <a:solidFill>
                  <a:srgbClr val="A6BCC3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425" b="0">
                <a:solidFill>
                  <a:srgbClr val="A6BCC3"/>
                </a:solidFill>
                <a:latin typeface="Golos Text"/>
                <a:ea typeface="Golos Text"/>
                <a:cs typeface="Golos Text"/>
              </a:defRPr>
            </a:pPr>
            <a:r>
              <a:rPr sz="1425" b="0">
                <a:solidFill>
                  <a:srgbClr val="A6BCC3"/>
                </a:solidFill>
                <a:latin typeface="Golos Text"/>
                <a:ea typeface="Golos Text"/>
                <a:cs typeface="Golos Text"/>
              </a:rPr>
              <a:t>Проверим поступление показаний.</a:t>
            </a:r>
          </a:p>
        </p:txBody>
      </p:sp>
      <p:sp>
        <p:nvSpPr>
          <p:cNvPr id="15" name="body">
            <a:extLst>
              <a:ext uri="{FF2B5EF4-FFF2-40B4-BE49-F238E27FC236}">
                <a16:creationId xmlns:a16="http://schemas.microsoft.com/office/drawing/2014/main" id="{6957CBAB-03D5-4B63-A6E7-5D4C8C41EAF1}"/>
              </a:ext>
            </a:extLst>
          </p:cNvPr>
          <p:cNvSpPr>
            <a:spLocks noGrp="1"/>
          </p:cNvSpPr>
          <p:nvPr/>
        </p:nvSpPr>
        <p:spPr>
          <a:xfrm>
            <a:off x="6305550" y="4105275"/>
            <a:ext cx="400050" cy="333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575" b="1">
                <a:solidFill>
                  <a:srgbClr val="65DECA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575" b="1">
                <a:solidFill>
                  <a:srgbClr val="65DECA"/>
                </a:solidFill>
                <a:latin typeface="Manrope"/>
                <a:ea typeface="Manrope"/>
                <a:cs typeface="Manrope"/>
              </a:defRPr>
            </a:pPr>
            <a:r>
              <a:rPr sz="1575" b="1">
                <a:solidFill>
                  <a:srgbClr val="65DECA"/>
                </a:solidFill>
                <a:latin typeface="Manrope"/>
                <a:ea typeface="Manrope"/>
                <a:cs typeface="Manrope"/>
              </a:rPr>
              <a:t>03</a:t>
            </a:r>
          </a:p>
        </p:txBody>
      </p:sp>
      <p:sp>
        <p:nvSpPr>
          <p:cNvPr id="16" name="body">
            <a:extLst>
              <a:ext uri="{FF2B5EF4-FFF2-40B4-BE49-F238E27FC236}">
                <a16:creationId xmlns:a16="http://schemas.microsoft.com/office/drawing/2014/main" id="{765E79E1-8995-48F7-9E01-8C8A8673E401}"/>
              </a:ext>
            </a:extLst>
          </p:cNvPr>
          <p:cNvSpPr>
            <a:spLocks noGrp="1"/>
          </p:cNvSpPr>
          <p:nvPr/>
        </p:nvSpPr>
        <p:spPr>
          <a:xfrm>
            <a:off x="6753225" y="4067175"/>
            <a:ext cx="4953000" cy="4381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100" b="1">
                <a:solidFill>
                  <a:srgbClr val="EDF5F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100" b="1">
                <a:solidFill>
                  <a:srgbClr val="EDF5F3"/>
                </a:solidFill>
                <a:latin typeface="Manrope"/>
                <a:ea typeface="Manrope"/>
                <a:cs typeface="Manrope"/>
              </a:defRPr>
            </a:pPr>
            <a:r>
              <a:rPr sz="2100" b="1">
                <a:solidFill>
                  <a:srgbClr val="EDF5F3"/>
                </a:solidFill>
                <a:latin typeface="Manrope"/>
                <a:ea typeface="Manrope"/>
                <a:cs typeface="Manrope"/>
              </a:rPr>
              <a:t>Реагирование</a:t>
            </a:r>
          </a:p>
        </p:txBody>
      </p:sp>
      <p:sp>
        <p:nvSpPr>
          <p:cNvPr id="17" name="body">
            <a:extLst>
              <a:ext uri="{FF2B5EF4-FFF2-40B4-BE49-F238E27FC236}">
                <a16:creationId xmlns:a16="http://schemas.microsoft.com/office/drawing/2014/main" id="{91E23711-5CCD-4688-9331-BEF33A8E6D24}"/>
              </a:ext>
            </a:extLst>
          </p:cNvPr>
          <p:cNvSpPr>
            <a:spLocks noGrp="1"/>
          </p:cNvSpPr>
          <p:nvPr/>
        </p:nvSpPr>
        <p:spPr>
          <a:xfrm>
            <a:off x="6753225" y="4552950"/>
            <a:ext cx="4953000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425" b="0">
                <a:solidFill>
                  <a:srgbClr val="A6BCC3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425" b="0">
                <a:solidFill>
                  <a:srgbClr val="A6BCC3"/>
                </a:solidFill>
                <a:latin typeface="Golos Text"/>
                <a:ea typeface="Golos Text"/>
                <a:cs typeface="Golos Text"/>
              </a:defRPr>
            </a:pPr>
            <a:r>
              <a:rPr sz="1425" b="0">
                <a:solidFill>
                  <a:srgbClr val="A6BCC3"/>
                </a:solidFill>
                <a:latin typeface="Golos Text"/>
                <a:ea typeface="Golos Text"/>
                <a:cs typeface="Golos Text"/>
              </a:rPr>
              <a:t>Пройдём путь от сигнала до результата.</a:t>
            </a:r>
          </a:p>
        </p:txBody>
      </p:sp>
      <p:sp>
        <p:nvSpPr>
          <p:cNvPr id="18" name="body">
            <a:extLst>
              <a:ext uri="{FF2B5EF4-FFF2-40B4-BE49-F238E27FC236}">
                <a16:creationId xmlns:a16="http://schemas.microsoft.com/office/drawing/2014/main" id="{FA5C1C19-534D-419E-83B0-726CF410243E}"/>
              </a:ext>
            </a:extLst>
          </p:cNvPr>
          <p:cNvSpPr>
            <a:spLocks noGrp="1"/>
          </p:cNvSpPr>
          <p:nvPr/>
        </p:nvSpPr>
        <p:spPr>
          <a:xfrm>
            <a:off x="504825" y="5829300"/>
            <a:ext cx="5314950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950" b="1">
                <a:solidFill>
                  <a:srgbClr val="65DECA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950" b="1">
                <a:solidFill>
                  <a:srgbClr val="65DECA"/>
                </a:solidFill>
                <a:latin typeface="Manrope"/>
                <a:ea typeface="Manrope"/>
                <a:cs typeface="Manrope"/>
              </a:defRPr>
            </a:pPr>
            <a:r>
              <a:rPr sz="1950" b="1">
                <a:solidFill>
                  <a:srgbClr val="65DECA"/>
                </a:solidFill>
                <a:latin typeface="Manrope"/>
                <a:ea typeface="Manrope"/>
                <a:cs typeface="Manrope"/>
              </a:rPr>
              <a:t>Обсудим ваш участок</a:t>
            </a:r>
          </a:p>
        </p:txBody>
      </p:sp>
      <p:sp>
        <p:nvSpPr>
          <p:cNvPr id="19" name="body">
            <a:extLst>
              <a:ext uri="{FF2B5EF4-FFF2-40B4-BE49-F238E27FC236}">
                <a16:creationId xmlns:a16="http://schemas.microsoft.com/office/drawing/2014/main" id="{F9DFC4BA-AEA5-445D-9688-113B90F9EF64}"/>
              </a:ext>
            </a:extLst>
          </p:cNvPr>
          <p:cNvSpPr>
            <a:spLocks noGrp="1"/>
          </p:cNvSpPr>
          <p:nvPr/>
        </p:nvSpPr>
        <p:spPr>
          <a:xfrm>
            <a:off x="504825" y="6296025"/>
            <a:ext cx="5314950" cy="2952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425" b="0">
                <a:solidFill>
                  <a:srgbClr val="A6BCC3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425" b="0">
                <a:solidFill>
                  <a:srgbClr val="A6BCC3"/>
                </a:solidFill>
                <a:latin typeface="Golos Text"/>
                <a:ea typeface="Golos Text"/>
                <a:cs typeface="Golos Text"/>
              </a:defRPr>
            </a:pPr>
            <a:r>
              <a:rPr sz="1425" b="0">
                <a:solidFill>
                  <a:srgbClr val="A6BCC3"/>
                </a:solidFill>
                <a:latin typeface="Golos Text"/>
                <a:ea typeface="Golos Text"/>
                <a:cs typeface="Golos Text"/>
              </a:rPr>
              <a:t>Руслан Машкенов / основатель</a:t>
            </a:r>
          </a:p>
        </p:txBody>
      </p:sp>
      <p:sp>
        <p:nvSpPr>
          <p:cNvPr id="20" name="body">
            <a:extLst>
              <a:ext uri="{FF2B5EF4-FFF2-40B4-BE49-F238E27FC236}">
                <a16:creationId xmlns:a16="http://schemas.microsoft.com/office/drawing/2014/main" id="{1A258778-717C-43C1-99BB-761D35B66FFE}"/>
              </a:ext>
            </a:extLst>
          </p:cNvPr>
          <p:cNvSpPr>
            <a:spLocks noGrp="1"/>
          </p:cNvSpPr>
          <p:nvPr/>
        </p:nvSpPr>
        <p:spPr>
          <a:xfrm>
            <a:off x="6305550" y="5829300"/>
            <a:ext cx="5314950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950" b="1">
                <a:solidFill>
                  <a:srgbClr val="EDF5F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950" b="1">
                <a:solidFill>
                  <a:srgbClr val="EDF5F3"/>
                </a:solidFill>
                <a:latin typeface="Manrope"/>
                <a:ea typeface="Manrope"/>
                <a:cs typeface="Manrope"/>
              </a:defRPr>
            </a:pPr>
            <a:r>
              <a:rPr sz="1950" b="1">
                <a:solidFill>
                  <a:srgbClr val="EDF5F3"/>
                </a:solidFill>
                <a:latin typeface="Manrope"/>
                <a:ea typeface="Manrope"/>
                <a:cs typeface="Manrope"/>
              </a:rPr>
              <a:t>rmashkenov@gmail.com</a:t>
            </a:r>
          </a:p>
        </p:txBody>
      </p:sp>
      <p:sp>
        <p:nvSpPr>
          <p:cNvPr id="21" name="body">
            <a:extLst>
              <a:ext uri="{FF2B5EF4-FFF2-40B4-BE49-F238E27FC236}">
                <a16:creationId xmlns:a16="http://schemas.microsoft.com/office/drawing/2014/main" id="{C61E2F26-A3F9-42AC-85C2-F9DE88F22028}"/>
              </a:ext>
            </a:extLst>
          </p:cNvPr>
          <p:cNvSpPr>
            <a:spLocks noGrp="1"/>
          </p:cNvSpPr>
          <p:nvPr/>
        </p:nvSpPr>
        <p:spPr>
          <a:xfrm>
            <a:off x="6305550" y="6286500"/>
            <a:ext cx="5314950" cy="2952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575" b="0">
                <a:solidFill>
                  <a:srgbClr val="A6BCC3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575" b="0">
                <a:solidFill>
                  <a:srgbClr val="A6BCC3"/>
                </a:solidFill>
                <a:latin typeface="Golos Text"/>
                <a:ea typeface="Golos Text"/>
                <a:cs typeface="Golos Text"/>
              </a:defRPr>
            </a:pPr>
            <a:r>
              <a:rPr sz="1575" b="0">
                <a:solidFill>
                  <a:srgbClr val="A6BCC3"/>
                </a:solidFill>
                <a:latin typeface="Golos Text"/>
                <a:ea typeface="Golos Text"/>
                <a:cs typeface="Golos Text"/>
              </a:rPr>
              <a:t>+7 700 188 83 72</a:t>
            </a:r>
          </a:p>
        </p:txBody>
      </p:sp>
    </p:spTree>
    <p:extLst>
      <p:ext uri="{BB962C8B-B14F-4D97-AF65-F5344CB8AC3E}">
        <p14:creationId xmlns:p14="http://schemas.microsoft.com/office/powerpoint/2010/main" val="7024856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1A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330ED80-5A2B-435A-A348-E1814E5F43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981700" y="2093624"/>
            <a:ext cx="5762625" cy="3404176"/>
          </a:xfrm>
          <a:prstGeom prst="rect">
            <a:avLst/>
          </a:prstGeom>
        </p:spPr>
      </p:pic>
      <p:sp>
        <p:nvSpPr>
          <p:cNvPr id="2" name="brand">
            <a:extLst>
              <a:ext uri="{FF2B5EF4-FFF2-40B4-BE49-F238E27FC236}">
                <a16:creationId xmlns:a16="http://schemas.microsoft.com/office/drawing/2014/main" id="{5F00F612-029E-46BF-898F-03BC7FB5D866}"/>
              </a:ext>
            </a:extLst>
          </p:cNvPr>
          <p:cNvSpPr>
            <a:spLocks noGrp="1"/>
          </p:cNvSpPr>
          <p:nvPr/>
        </p:nvSpPr>
        <p:spPr>
          <a:xfrm>
            <a:off x="552450" y="304800"/>
            <a:ext cx="2095500" cy="342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6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6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1650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PACTIQO</a:t>
            </a:r>
          </a:p>
        </p:txBody>
      </p:sp>
      <p:sp>
        <p:nvSpPr>
          <p:cNvPr id="3" name="eyebrow">
            <a:extLst>
              <a:ext uri="{FF2B5EF4-FFF2-40B4-BE49-F238E27FC236}">
                <a16:creationId xmlns:a16="http://schemas.microsoft.com/office/drawing/2014/main" id="{8B219D9C-608A-4EAD-B1FF-B4C32D7498A7}"/>
              </a:ext>
            </a:extLst>
          </p:cNvPr>
          <p:cNvSpPr>
            <a:spLocks noGrp="1"/>
          </p:cNvSpPr>
          <p:nvPr/>
        </p:nvSpPr>
        <p:spPr>
          <a:xfrm>
            <a:off x="9525000" y="371475"/>
            <a:ext cx="2190750" cy="2476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97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97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975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02 / СОБЫТИЕ</a:t>
            </a:r>
          </a:p>
        </p:txBody>
      </p:sp>
      <p:sp>
        <p:nvSpPr>
          <p:cNvPr id="4" name="title">
            <a:extLst>
              <a:ext uri="{FF2B5EF4-FFF2-40B4-BE49-F238E27FC236}">
                <a16:creationId xmlns:a16="http://schemas.microsoft.com/office/drawing/2014/main" id="{7FA6B365-9E17-4048-83FE-32BAEC041ABD}"/>
              </a:ext>
            </a:extLst>
          </p:cNvPr>
          <p:cNvSpPr>
            <a:spLocks noGrp="1"/>
          </p:cNvSpPr>
          <p:nvPr/>
        </p:nvSpPr>
        <p:spPr>
          <a:xfrm>
            <a:off x="552450" y="1504950"/>
            <a:ext cx="4953000" cy="12858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34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34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3450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За сигналом —</a:t>
            </a:r>
          </a:p>
          <a:p>
            <a:pPr>
              <a:defRPr sz="34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3450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конкретный адрес</a:t>
            </a:r>
          </a:p>
        </p:txBody>
      </p:sp>
      <p:sp>
        <p:nvSpPr>
          <p:cNvPr id="5" name="body">
            <a:extLst>
              <a:ext uri="{FF2B5EF4-FFF2-40B4-BE49-F238E27FC236}">
                <a16:creationId xmlns:a16="http://schemas.microsoft.com/office/drawing/2014/main" id="{FA1F4D43-D012-41CF-9BC4-0BFF339A9561}"/>
              </a:ext>
            </a:extLst>
          </p:cNvPr>
          <p:cNvSpPr>
            <a:spLocks noGrp="1"/>
          </p:cNvSpPr>
          <p:nvPr/>
        </p:nvSpPr>
        <p:spPr>
          <a:xfrm>
            <a:off x="581025" y="3305175"/>
            <a:ext cx="4953000" cy="4667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175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175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2175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У Акорда · строение 1</a:t>
            </a:r>
          </a:p>
        </p:txBody>
      </p:sp>
      <p:sp>
        <p:nvSpPr>
          <p:cNvPr id="6" name="body">
            <a:extLst>
              <a:ext uri="{FF2B5EF4-FFF2-40B4-BE49-F238E27FC236}">
                <a16:creationId xmlns:a16="http://schemas.microsoft.com/office/drawing/2014/main" id="{CDDFA4D6-C600-4C98-AE3A-E0162DC19A5E}"/>
              </a:ext>
            </a:extLst>
          </p:cNvPr>
          <p:cNvSpPr>
            <a:spLocks noGrp="1"/>
          </p:cNvSpPr>
          <p:nvPr/>
        </p:nvSpPr>
        <p:spPr>
          <a:xfrm>
            <a:off x="581025" y="3981450"/>
            <a:ext cx="4953000" cy="457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100" b="0">
                <a:solidFill>
                  <a:srgbClr val="64D9DD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2100" b="0">
                <a:solidFill>
                  <a:srgbClr val="64D9DD"/>
                </a:solidFill>
                <a:latin typeface="Golos Text"/>
                <a:ea typeface="Golos Text"/>
                <a:cs typeface="Golos Text"/>
              </a:defRPr>
            </a:pPr>
            <a:r>
              <a:rPr sz="2100" b="0">
                <a:solidFill>
                  <a:srgbClr val="64D9DD"/>
                </a:solidFill>
                <a:latin typeface="Golos Text"/>
                <a:ea typeface="Golos Text"/>
                <a:cs typeface="Golos Text"/>
              </a:rPr>
              <a:t>Резкий рост расхода</a:t>
            </a:r>
          </a:p>
        </p:txBody>
      </p:sp>
      <p:sp>
        <p:nvSpPr>
          <p:cNvPr id="7" name="body">
            <a:extLst>
              <a:ext uri="{FF2B5EF4-FFF2-40B4-BE49-F238E27FC236}">
                <a16:creationId xmlns:a16="http://schemas.microsoft.com/office/drawing/2014/main" id="{1E0FC80D-74B3-4BD8-BFA2-CD657CF90A84}"/>
              </a:ext>
            </a:extLst>
          </p:cNvPr>
          <p:cNvSpPr>
            <a:spLocks noGrp="1"/>
          </p:cNvSpPr>
          <p:nvPr/>
        </p:nvSpPr>
        <p:spPr>
          <a:xfrm>
            <a:off x="581025" y="4752975"/>
            <a:ext cx="4838700" cy="12287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87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87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875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Измерения, история и первое</a:t>
            </a:r>
          </a:p>
          <a:p>
            <a:pPr>
              <a:defRPr sz="187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875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действие специалиста</a:t>
            </a:r>
          </a:p>
          <a:p>
            <a:pPr>
              <a:defRPr sz="187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875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открываются из точки на карте.</a:t>
            </a:r>
          </a:p>
        </p:txBody>
      </p:sp>
      <p:sp>
        <p:nvSpPr>
          <p:cNvPr id="8" name="foot">
            <a:extLst>
              <a:ext uri="{FF2B5EF4-FFF2-40B4-BE49-F238E27FC236}">
                <a16:creationId xmlns:a16="http://schemas.microsoft.com/office/drawing/2014/main" id="{38F9E24E-042C-4001-858C-174AA1FC8EF8}"/>
              </a:ext>
            </a:extLst>
          </p:cNvPr>
          <p:cNvSpPr>
            <a:spLocks noGrp="1"/>
          </p:cNvSpPr>
          <p:nvPr/>
        </p:nvSpPr>
        <p:spPr>
          <a:xfrm>
            <a:off x="571500" y="6438900"/>
            <a:ext cx="10668000" cy="2476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97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97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975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Демонстрационный сценарий. Октябрь 2023.</a:t>
            </a:r>
          </a:p>
        </p:txBody>
      </p:sp>
      <p:sp>
        <p:nvSpPr>
          <p:cNvPr id="9" name="page">
            <a:extLst>
              <a:ext uri="{FF2B5EF4-FFF2-40B4-BE49-F238E27FC236}">
                <a16:creationId xmlns:a16="http://schemas.microsoft.com/office/drawing/2014/main" id="{B612D33B-3F01-4325-89CE-7E637109D2B3}"/>
              </a:ext>
            </a:extLst>
          </p:cNvPr>
          <p:cNvSpPr>
            <a:spLocks noGrp="1"/>
          </p:cNvSpPr>
          <p:nvPr/>
        </p:nvSpPr>
        <p:spPr>
          <a:xfrm>
            <a:off x="11630025" y="6553200"/>
            <a:ext cx="304800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82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82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825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5514635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1A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077D8316-069F-45BE-8537-5568418C9C05}"/>
              </a:ext>
            </a:extLst>
          </p:cNvPr>
          <p:cNvSpPr>
            <a:spLocks noGrp="1"/>
          </p:cNvSpPr>
          <p:nvPr/>
        </p:nvSpPr>
        <p:spPr>
          <a:xfrm>
            <a:off x="552450" y="771525"/>
            <a:ext cx="11087100" cy="9525"/>
          </a:xfrm>
          <a:prstGeom prst="rect">
            <a:avLst/>
          </a:prstGeom>
          <a:solidFill>
            <a:srgbClr val="34464F"/>
          </a:solidFill>
          <a:ln w="0">
            <a:noFill/>
          </a:ln>
        </p:spPr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7E2D4C7-E191-487E-B07A-CBB04CC1F943}"/>
              </a:ext>
            </a:extLst>
          </p:cNvPr>
          <p:cNvSpPr>
            <a:spLocks noGrp="1"/>
          </p:cNvSpPr>
          <p:nvPr/>
        </p:nvSpPr>
        <p:spPr>
          <a:xfrm>
            <a:off x="3048000" y="2543175"/>
            <a:ext cx="5334000" cy="295275"/>
          </a:xfrm>
          <a:prstGeom prst="rect">
            <a:avLst/>
          </a:prstGeom>
          <a:solidFill>
            <a:srgbClr val="64D9DD"/>
          </a:solidFill>
          <a:ln w="0">
            <a:noFill/>
          </a:ln>
        </p:spPr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5D4DB9E-AF58-417A-B6A9-8AC82499D11D}"/>
              </a:ext>
            </a:extLst>
          </p:cNvPr>
          <p:cNvSpPr>
            <a:spLocks noGrp="1"/>
          </p:cNvSpPr>
          <p:nvPr/>
        </p:nvSpPr>
        <p:spPr>
          <a:xfrm>
            <a:off x="3048000" y="3533775"/>
            <a:ext cx="3419962" cy="295275"/>
          </a:xfrm>
          <a:prstGeom prst="rect">
            <a:avLst/>
          </a:prstGeom>
          <a:solidFill>
            <a:srgbClr val="3E939F"/>
          </a:solidFill>
          <a:ln w="0">
            <a:noFill/>
          </a:ln>
        </p:spPr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4A26D62-E8F8-4AC6-A9E2-9A9823F86475}"/>
              </a:ext>
            </a:extLst>
          </p:cNvPr>
          <p:cNvSpPr>
            <a:spLocks noGrp="1"/>
          </p:cNvSpPr>
          <p:nvPr/>
        </p:nvSpPr>
        <p:spPr>
          <a:xfrm>
            <a:off x="3048000" y="4524375"/>
            <a:ext cx="1914038" cy="295275"/>
          </a:xfrm>
          <a:prstGeom prst="rect">
            <a:avLst/>
          </a:prstGeom>
          <a:solidFill>
            <a:srgbClr val="E3B575"/>
          </a:solidFill>
          <a:ln w="0">
            <a:noFill/>
          </a:ln>
        </p:spPr>
      </p:sp>
      <p:sp>
        <p:nvSpPr>
          <p:cNvPr id="5" name="brand">
            <a:extLst>
              <a:ext uri="{FF2B5EF4-FFF2-40B4-BE49-F238E27FC236}">
                <a16:creationId xmlns:a16="http://schemas.microsoft.com/office/drawing/2014/main" id="{599CF1CF-03F6-4CD2-945D-7183DF7C5797}"/>
              </a:ext>
            </a:extLst>
          </p:cNvPr>
          <p:cNvSpPr>
            <a:spLocks noGrp="1"/>
          </p:cNvSpPr>
          <p:nvPr/>
        </p:nvSpPr>
        <p:spPr>
          <a:xfrm>
            <a:off x="552450" y="285750"/>
            <a:ext cx="2000250" cy="333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6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6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1650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PACTIQO</a:t>
            </a:r>
          </a:p>
        </p:txBody>
      </p:sp>
      <p:sp>
        <p:nvSpPr>
          <p:cNvPr id="6" name="eyebrow">
            <a:extLst>
              <a:ext uri="{FF2B5EF4-FFF2-40B4-BE49-F238E27FC236}">
                <a16:creationId xmlns:a16="http://schemas.microsoft.com/office/drawing/2014/main" id="{1DFDBD36-931F-4052-9105-A35C19377DBB}"/>
              </a:ext>
            </a:extLst>
          </p:cNvPr>
          <p:cNvSpPr>
            <a:spLocks noGrp="1"/>
          </p:cNvSpPr>
          <p:nvPr/>
        </p:nvSpPr>
        <p:spPr>
          <a:xfrm>
            <a:off x="7667625" y="342900"/>
            <a:ext cx="4000500" cy="238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05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05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050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04 / СИГНАЛ</a:t>
            </a:r>
          </a:p>
        </p:txBody>
      </p:sp>
      <p:sp>
        <p:nvSpPr>
          <p:cNvPr id="7" name="title">
            <a:extLst>
              <a:ext uri="{FF2B5EF4-FFF2-40B4-BE49-F238E27FC236}">
                <a16:creationId xmlns:a16="http://schemas.microsoft.com/office/drawing/2014/main" id="{20E62DEC-0007-406C-8B86-E2294E6540FF}"/>
              </a:ext>
            </a:extLst>
          </p:cNvPr>
          <p:cNvSpPr>
            <a:spLocks noGrp="1"/>
          </p:cNvSpPr>
          <p:nvPr/>
        </p:nvSpPr>
        <p:spPr>
          <a:xfrm>
            <a:off x="533400" y="1047750"/>
            <a:ext cx="11096625" cy="11239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360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360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3600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Баланс показывает, где нужна проверка</a:t>
            </a:r>
          </a:p>
        </p:txBody>
      </p:sp>
      <p:sp>
        <p:nvSpPr>
          <p:cNvPr id="8" name="foot">
            <a:extLst>
              <a:ext uri="{FF2B5EF4-FFF2-40B4-BE49-F238E27FC236}">
                <a16:creationId xmlns:a16="http://schemas.microsoft.com/office/drawing/2014/main" id="{40451DC5-F8F3-405E-BBD3-57F9E60ECA90}"/>
              </a:ext>
            </a:extLst>
          </p:cNvPr>
          <p:cNvSpPr>
            <a:spLocks noGrp="1"/>
          </p:cNvSpPr>
          <p:nvPr/>
        </p:nvSpPr>
        <p:spPr>
          <a:xfrm>
            <a:off x="552450" y="6353175"/>
            <a:ext cx="10763250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05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05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050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Презентационный сценарий. Инженер проверяет причину расхождения.</a:t>
            </a:r>
          </a:p>
        </p:txBody>
      </p:sp>
      <p:sp>
        <p:nvSpPr>
          <p:cNvPr id="9" name="body">
            <a:extLst>
              <a:ext uri="{FF2B5EF4-FFF2-40B4-BE49-F238E27FC236}">
                <a16:creationId xmlns:a16="http://schemas.microsoft.com/office/drawing/2014/main" id="{98374E27-7F07-4883-83F3-FC5BC3EAB7D2}"/>
              </a:ext>
            </a:extLst>
          </p:cNvPr>
          <p:cNvSpPr>
            <a:spLocks noGrp="1"/>
          </p:cNvSpPr>
          <p:nvPr/>
        </p:nvSpPr>
        <p:spPr>
          <a:xfrm>
            <a:off x="571500" y="2495550"/>
            <a:ext cx="2286000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9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9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1950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Подача</a:t>
            </a:r>
          </a:p>
        </p:txBody>
      </p:sp>
      <p:sp>
        <p:nvSpPr>
          <p:cNvPr id="10" name="body">
            <a:extLst>
              <a:ext uri="{FF2B5EF4-FFF2-40B4-BE49-F238E27FC236}">
                <a16:creationId xmlns:a16="http://schemas.microsoft.com/office/drawing/2014/main" id="{FF37B210-5D6B-4B7B-9E8C-2561D2FD51F7}"/>
              </a:ext>
            </a:extLst>
          </p:cNvPr>
          <p:cNvSpPr>
            <a:spLocks noGrp="1"/>
          </p:cNvSpPr>
          <p:nvPr/>
        </p:nvSpPr>
        <p:spPr>
          <a:xfrm>
            <a:off x="8858250" y="2447925"/>
            <a:ext cx="2667000" cy="5048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325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325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2325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444,115 м³</a:t>
            </a:r>
          </a:p>
        </p:txBody>
      </p:sp>
      <p:sp>
        <p:nvSpPr>
          <p:cNvPr id="11" name="body">
            <a:extLst>
              <a:ext uri="{FF2B5EF4-FFF2-40B4-BE49-F238E27FC236}">
                <a16:creationId xmlns:a16="http://schemas.microsoft.com/office/drawing/2014/main" id="{01F58D23-C214-4D81-A4AC-91C4F314E287}"/>
              </a:ext>
            </a:extLst>
          </p:cNvPr>
          <p:cNvSpPr>
            <a:spLocks noGrp="1"/>
          </p:cNvSpPr>
          <p:nvPr/>
        </p:nvSpPr>
        <p:spPr>
          <a:xfrm>
            <a:off x="571500" y="3486150"/>
            <a:ext cx="2286000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9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9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1950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Учтено</a:t>
            </a:r>
          </a:p>
        </p:txBody>
      </p:sp>
      <p:sp>
        <p:nvSpPr>
          <p:cNvPr id="12" name="body">
            <a:extLst>
              <a:ext uri="{FF2B5EF4-FFF2-40B4-BE49-F238E27FC236}">
                <a16:creationId xmlns:a16="http://schemas.microsoft.com/office/drawing/2014/main" id="{ADCA0968-39B5-4688-AD74-895B9618C36C}"/>
              </a:ext>
            </a:extLst>
          </p:cNvPr>
          <p:cNvSpPr>
            <a:spLocks noGrp="1"/>
          </p:cNvSpPr>
          <p:nvPr/>
        </p:nvSpPr>
        <p:spPr>
          <a:xfrm>
            <a:off x="8858250" y="3438525"/>
            <a:ext cx="2667000" cy="5048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325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325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2325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284,750 м³</a:t>
            </a:r>
          </a:p>
        </p:txBody>
      </p:sp>
      <p:sp>
        <p:nvSpPr>
          <p:cNvPr id="13" name="body">
            <a:extLst>
              <a:ext uri="{FF2B5EF4-FFF2-40B4-BE49-F238E27FC236}">
                <a16:creationId xmlns:a16="http://schemas.microsoft.com/office/drawing/2014/main" id="{D5309003-73F9-4A14-81ED-32C4CB049934}"/>
              </a:ext>
            </a:extLst>
          </p:cNvPr>
          <p:cNvSpPr>
            <a:spLocks noGrp="1"/>
          </p:cNvSpPr>
          <p:nvPr/>
        </p:nvSpPr>
        <p:spPr>
          <a:xfrm>
            <a:off x="571500" y="4476750"/>
            <a:ext cx="2286000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9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9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1950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Расхождение</a:t>
            </a:r>
          </a:p>
        </p:txBody>
      </p:sp>
      <p:sp>
        <p:nvSpPr>
          <p:cNvPr id="14" name="body">
            <a:extLst>
              <a:ext uri="{FF2B5EF4-FFF2-40B4-BE49-F238E27FC236}">
                <a16:creationId xmlns:a16="http://schemas.microsoft.com/office/drawing/2014/main" id="{2A1E6DEB-A92A-4578-A892-517633B0023D}"/>
              </a:ext>
            </a:extLst>
          </p:cNvPr>
          <p:cNvSpPr>
            <a:spLocks noGrp="1"/>
          </p:cNvSpPr>
          <p:nvPr/>
        </p:nvSpPr>
        <p:spPr>
          <a:xfrm>
            <a:off x="8858250" y="4429125"/>
            <a:ext cx="2667000" cy="5048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325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325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2325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159,365 м³</a:t>
            </a:r>
          </a:p>
        </p:txBody>
      </p:sp>
      <p:sp>
        <p:nvSpPr>
          <p:cNvPr id="15" name="body">
            <a:extLst>
              <a:ext uri="{FF2B5EF4-FFF2-40B4-BE49-F238E27FC236}">
                <a16:creationId xmlns:a16="http://schemas.microsoft.com/office/drawing/2014/main" id="{6CF1EE48-F12E-4358-A762-4EA7D2A76504}"/>
              </a:ext>
            </a:extLst>
          </p:cNvPr>
          <p:cNvSpPr>
            <a:spLocks noGrp="1"/>
          </p:cNvSpPr>
          <p:nvPr/>
        </p:nvSpPr>
        <p:spPr>
          <a:xfrm>
            <a:off x="571500" y="5667375"/>
            <a:ext cx="10668000" cy="400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025" b="0">
                <a:solidFill>
                  <a:srgbClr val="F4F4EE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2025" b="0">
                <a:solidFill>
                  <a:srgbClr val="F4F4EE"/>
                </a:solidFill>
                <a:latin typeface="Golos Text"/>
                <a:ea typeface="Golos Text"/>
                <a:cs typeface="Golos Text"/>
              </a:defRPr>
            </a:pPr>
            <a:r>
              <a:rPr sz="2025" b="0">
                <a:solidFill>
                  <a:srgbClr val="F4F4EE"/>
                </a:solidFill>
                <a:latin typeface="Golos Text"/>
                <a:ea typeface="Golos Text"/>
                <a:cs typeface="Golos Text"/>
              </a:rPr>
              <a:t>Одинаковый период. Одна граница учёта.</a:t>
            </a:r>
          </a:p>
        </p:txBody>
      </p:sp>
      <p:sp>
        <p:nvSpPr>
          <p:cNvPr id="16" name="page">
            <a:extLst>
              <a:ext uri="{FF2B5EF4-FFF2-40B4-BE49-F238E27FC236}">
                <a16:creationId xmlns:a16="http://schemas.microsoft.com/office/drawing/2014/main" id="{DC007EFB-845B-402B-817E-882FB63726C6}"/>
              </a:ext>
            </a:extLst>
          </p:cNvPr>
          <p:cNvSpPr>
            <a:spLocks noGrp="1"/>
          </p:cNvSpPr>
          <p:nvPr/>
        </p:nvSpPr>
        <p:spPr>
          <a:xfrm>
            <a:off x="11630025" y="6553200"/>
            <a:ext cx="304800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82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82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825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3950241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1A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EB5BFA94-488B-4AA8-8564-B792063359BC}"/>
              </a:ext>
            </a:extLst>
          </p:cNvPr>
          <p:cNvSpPr>
            <a:spLocks noGrp="1"/>
          </p:cNvSpPr>
          <p:nvPr/>
        </p:nvSpPr>
        <p:spPr>
          <a:xfrm>
            <a:off x="552450" y="771525"/>
            <a:ext cx="11087100" cy="9525"/>
          </a:xfrm>
          <a:prstGeom prst="rect">
            <a:avLst/>
          </a:prstGeom>
          <a:solidFill>
            <a:srgbClr val="34464F"/>
          </a:solidFill>
          <a:ln w="0">
            <a:noFill/>
          </a:ln>
        </p:spPr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A44CA15-23C0-45B6-8DBF-A6CC9A9328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896100" y="2356540"/>
            <a:ext cx="4657725" cy="3583195"/>
          </a:xfrm>
          <a:prstGeom prst="rect">
            <a:avLst/>
          </a:prstGeom>
        </p:spPr>
      </p:pic>
      <p:sp>
        <p:nvSpPr>
          <p:cNvPr id="3" name="brand">
            <a:extLst>
              <a:ext uri="{FF2B5EF4-FFF2-40B4-BE49-F238E27FC236}">
                <a16:creationId xmlns:a16="http://schemas.microsoft.com/office/drawing/2014/main" id="{965A6EB1-5A06-46CD-8300-1F3A689605A2}"/>
              </a:ext>
            </a:extLst>
          </p:cNvPr>
          <p:cNvSpPr>
            <a:spLocks noGrp="1"/>
          </p:cNvSpPr>
          <p:nvPr/>
        </p:nvSpPr>
        <p:spPr>
          <a:xfrm>
            <a:off x="552450" y="285750"/>
            <a:ext cx="2000250" cy="333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6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6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1650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PACTIQO</a:t>
            </a:r>
          </a:p>
        </p:txBody>
      </p:sp>
      <p:sp>
        <p:nvSpPr>
          <p:cNvPr id="4" name="eyebrow">
            <a:extLst>
              <a:ext uri="{FF2B5EF4-FFF2-40B4-BE49-F238E27FC236}">
                <a16:creationId xmlns:a16="http://schemas.microsoft.com/office/drawing/2014/main" id="{E6F455B4-00FB-42A7-A5A8-A2B3E14F3EDA}"/>
              </a:ext>
            </a:extLst>
          </p:cNvPr>
          <p:cNvSpPr>
            <a:spLocks noGrp="1"/>
          </p:cNvSpPr>
          <p:nvPr/>
        </p:nvSpPr>
        <p:spPr>
          <a:xfrm>
            <a:off x="7667625" y="342900"/>
            <a:ext cx="4000500" cy="238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05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05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050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06 / РЕЗУЛЬТАТ</a:t>
            </a:r>
          </a:p>
        </p:txBody>
      </p:sp>
      <p:sp>
        <p:nvSpPr>
          <p:cNvPr id="5" name="title">
            <a:extLst>
              <a:ext uri="{FF2B5EF4-FFF2-40B4-BE49-F238E27FC236}">
                <a16:creationId xmlns:a16="http://schemas.microsoft.com/office/drawing/2014/main" id="{7A8CA2CA-61E3-4F5C-9885-248836B1C471}"/>
              </a:ext>
            </a:extLst>
          </p:cNvPr>
          <p:cNvSpPr>
            <a:spLocks noGrp="1"/>
          </p:cNvSpPr>
          <p:nvPr/>
        </p:nvSpPr>
        <p:spPr>
          <a:xfrm>
            <a:off x="533400" y="1047750"/>
            <a:ext cx="11096625" cy="11239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360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360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3600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Результат остаётся в истории</a:t>
            </a:r>
          </a:p>
        </p:txBody>
      </p:sp>
      <p:sp>
        <p:nvSpPr>
          <p:cNvPr id="6" name="foot">
            <a:extLst>
              <a:ext uri="{FF2B5EF4-FFF2-40B4-BE49-F238E27FC236}">
                <a16:creationId xmlns:a16="http://schemas.microsoft.com/office/drawing/2014/main" id="{DB103F74-0361-4A98-886F-E86501FB2724}"/>
              </a:ext>
            </a:extLst>
          </p:cNvPr>
          <p:cNvSpPr>
            <a:spLocks noGrp="1"/>
          </p:cNvSpPr>
          <p:nvPr/>
        </p:nvSpPr>
        <p:spPr>
          <a:xfrm>
            <a:off x="552450" y="6353175"/>
            <a:ext cx="10763250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05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05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050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Период, территория, исходные значения и результат проверки остаются связаны.</a:t>
            </a:r>
          </a:p>
        </p:txBody>
      </p:sp>
      <p:sp>
        <p:nvSpPr>
          <p:cNvPr id="7" name="body">
            <a:extLst>
              <a:ext uri="{FF2B5EF4-FFF2-40B4-BE49-F238E27FC236}">
                <a16:creationId xmlns:a16="http://schemas.microsoft.com/office/drawing/2014/main" id="{032187C9-2C52-4C8A-8FAF-0C5CD77E62A8}"/>
              </a:ext>
            </a:extLst>
          </p:cNvPr>
          <p:cNvSpPr>
            <a:spLocks noGrp="1"/>
          </p:cNvSpPr>
          <p:nvPr/>
        </p:nvSpPr>
        <p:spPr>
          <a:xfrm>
            <a:off x="571500" y="2400300"/>
            <a:ext cx="5953125" cy="4381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40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40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2400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Реестры CSV и XLSX</a:t>
            </a:r>
          </a:p>
        </p:txBody>
      </p:sp>
      <p:sp>
        <p:nvSpPr>
          <p:cNvPr id="8" name="body">
            <a:extLst>
              <a:ext uri="{FF2B5EF4-FFF2-40B4-BE49-F238E27FC236}">
                <a16:creationId xmlns:a16="http://schemas.microsoft.com/office/drawing/2014/main" id="{8D6A688D-B04D-4388-A830-6CEED6A6BCC1}"/>
              </a:ext>
            </a:extLst>
          </p:cNvPr>
          <p:cNvSpPr>
            <a:spLocks noGrp="1"/>
          </p:cNvSpPr>
          <p:nvPr/>
        </p:nvSpPr>
        <p:spPr>
          <a:xfrm>
            <a:off x="571500" y="2914650"/>
            <a:ext cx="5953125" cy="5048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87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87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875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Приборы и измерения для сверки</a:t>
            </a:r>
          </a:p>
        </p:txBody>
      </p:sp>
      <p:sp>
        <p:nvSpPr>
          <p:cNvPr id="9" name="body">
            <a:extLst>
              <a:ext uri="{FF2B5EF4-FFF2-40B4-BE49-F238E27FC236}">
                <a16:creationId xmlns:a16="http://schemas.microsoft.com/office/drawing/2014/main" id="{03428E7B-5187-4B2C-8435-7390F8AE067E}"/>
              </a:ext>
            </a:extLst>
          </p:cNvPr>
          <p:cNvSpPr>
            <a:spLocks noGrp="1"/>
          </p:cNvSpPr>
          <p:nvPr/>
        </p:nvSpPr>
        <p:spPr>
          <a:xfrm>
            <a:off x="571500" y="3590925"/>
            <a:ext cx="5953125" cy="4381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40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40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2400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Адресный PDF</a:t>
            </a:r>
          </a:p>
        </p:txBody>
      </p:sp>
      <p:sp>
        <p:nvSpPr>
          <p:cNvPr id="10" name="body">
            <a:extLst>
              <a:ext uri="{FF2B5EF4-FFF2-40B4-BE49-F238E27FC236}">
                <a16:creationId xmlns:a16="http://schemas.microsoft.com/office/drawing/2014/main" id="{96F6BD3A-E007-4A51-9433-FC03E42A67E1}"/>
              </a:ext>
            </a:extLst>
          </p:cNvPr>
          <p:cNvSpPr>
            <a:spLocks noGrp="1"/>
          </p:cNvSpPr>
          <p:nvPr/>
        </p:nvSpPr>
        <p:spPr>
          <a:xfrm>
            <a:off x="571500" y="4105275"/>
            <a:ext cx="5953125" cy="5048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87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87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875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Событие и результат проверки</a:t>
            </a:r>
          </a:p>
        </p:txBody>
      </p:sp>
      <p:sp>
        <p:nvSpPr>
          <p:cNvPr id="11" name="body">
            <a:extLst>
              <a:ext uri="{FF2B5EF4-FFF2-40B4-BE49-F238E27FC236}">
                <a16:creationId xmlns:a16="http://schemas.microsoft.com/office/drawing/2014/main" id="{AB99F93C-AA63-42D7-9D64-07B61DE097C0}"/>
              </a:ext>
            </a:extLst>
          </p:cNvPr>
          <p:cNvSpPr>
            <a:spLocks noGrp="1"/>
          </p:cNvSpPr>
          <p:nvPr/>
        </p:nvSpPr>
        <p:spPr>
          <a:xfrm>
            <a:off x="571500" y="4781550"/>
            <a:ext cx="5953125" cy="4381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40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40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2400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История изменений</a:t>
            </a:r>
          </a:p>
        </p:txBody>
      </p:sp>
      <p:sp>
        <p:nvSpPr>
          <p:cNvPr id="12" name="body">
            <a:extLst>
              <a:ext uri="{FF2B5EF4-FFF2-40B4-BE49-F238E27FC236}">
                <a16:creationId xmlns:a16="http://schemas.microsoft.com/office/drawing/2014/main" id="{81C4C47B-6330-4440-A99C-038F05217EDE}"/>
              </a:ext>
            </a:extLst>
          </p:cNvPr>
          <p:cNvSpPr>
            <a:spLocks noGrp="1"/>
          </p:cNvSpPr>
          <p:nvPr/>
        </p:nvSpPr>
        <p:spPr>
          <a:xfrm>
            <a:off x="571500" y="5295900"/>
            <a:ext cx="5953125" cy="5048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87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87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875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Основание каждой корректировки</a:t>
            </a:r>
          </a:p>
        </p:txBody>
      </p:sp>
      <p:sp>
        <p:nvSpPr>
          <p:cNvPr id="13" name="page">
            <a:extLst>
              <a:ext uri="{FF2B5EF4-FFF2-40B4-BE49-F238E27FC236}">
                <a16:creationId xmlns:a16="http://schemas.microsoft.com/office/drawing/2014/main" id="{5FD65DBF-6210-4F21-8A18-87EA6319F221}"/>
              </a:ext>
            </a:extLst>
          </p:cNvPr>
          <p:cNvSpPr>
            <a:spLocks noGrp="1"/>
          </p:cNvSpPr>
          <p:nvPr/>
        </p:nvSpPr>
        <p:spPr>
          <a:xfrm>
            <a:off x="11630025" y="6553200"/>
            <a:ext cx="304800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82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82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825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15012131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1A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77041F03-3B61-47FA-AFF9-26FD83BE3BF2}"/>
              </a:ext>
            </a:extLst>
          </p:cNvPr>
          <p:cNvSpPr>
            <a:spLocks noGrp="1"/>
          </p:cNvSpPr>
          <p:nvPr/>
        </p:nvSpPr>
        <p:spPr>
          <a:xfrm>
            <a:off x="552450" y="771525"/>
            <a:ext cx="11087100" cy="9525"/>
          </a:xfrm>
          <a:prstGeom prst="rect">
            <a:avLst/>
          </a:prstGeom>
          <a:solidFill>
            <a:srgbClr val="34464F"/>
          </a:solidFill>
          <a:ln w="0">
            <a:noFill/>
          </a:ln>
        </p:spPr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6ECF0D7-5342-4D7A-9B52-C2A81CA4FA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50867" y="2190750"/>
            <a:ext cx="10090266" cy="4000500"/>
          </a:xfrm>
          <a:prstGeom prst="rect">
            <a:avLst/>
          </a:prstGeom>
        </p:spPr>
      </p:pic>
      <p:sp>
        <p:nvSpPr>
          <p:cNvPr id="3" name="brand">
            <a:extLst>
              <a:ext uri="{FF2B5EF4-FFF2-40B4-BE49-F238E27FC236}">
                <a16:creationId xmlns:a16="http://schemas.microsoft.com/office/drawing/2014/main" id="{8E54A4E9-41DA-4F6C-B468-CDD307EC1298}"/>
              </a:ext>
            </a:extLst>
          </p:cNvPr>
          <p:cNvSpPr>
            <a:spLocks noGrp="1"/>
          </p:cNvSpPr>
          <p:nvPr/>
        </p:nvSpPr>
        <p:spPr>
          <a:xfrm>
            <a:off x="552450" y="285750"/>
            <a:ext cx="2000250" cy="333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6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6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1650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PACTIQO</a:t>
            </a:r>
          </a:p>
        </p:txBody>
      </p:sp>
      <p:sp>
        <p:nvSpPr>
          <p:cNvPr id="4" name="eyebrow">
            <a:extLst>
              <a:ext uri="{FF2B5EF4-FFF2-40B4-BE49-F238E27FC236}">
                <a16:creationId xmlns:a16="http://schemas.microsoft.com/office/drawing/2014/main" id="{58AB078F-0195-4F4F-B52D-ACCB5ECE3101}"/>
              </a:ext>
            </a:extLst>
          </p:cNvPr>
          <p:cNvSpPr>
            <a:spLocks noGrp="1"/>
          </p:cNvSpPr>
          <p:nvPr/>
        </p:nvSpPr>
        <p:spPr>
          <a:xfrm>
            <a:off x="7667625" y="342900"/>
            <a:ext cx="4000500" cy="238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05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05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050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07 / ГАЗ</a:t>
            </a:r>
          </a:p>
        </p:txBody>
      </p:sp>
      <p:sp>
        <p:nvSpPr>
          <p:cNvPr id="5" name="title">
            <a:extLst>
              <a:ext uri="{FF2B5EF4-FFF2-40B4-BE49-F238E27FC236}">
                <a16:creationId xmlns:a16="http://schemas.microsoft.com/office/drawing/2014/main" id="{8F592B2F-1216-49EB-8BD0-02649AEAD49B}"/>
              </a:ext>
            </a:extLst>
          </p:cNvPr>
          <p:cNvSpPr>
            <a:spLocks noGrp="1"/>
          </p:cNvSpPr>
          <p:nvPr/>
        </p:nvSpPr>
        <p:spPr>
          <a:xfrm>
            <a:off x="533400" y="1047750"/>
            <a:ext cx="11096625" cy="11239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360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360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3600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Тот же подход работает для газа</a:t>
            </a:r>
          </a:p>
        </p:txBody>
      </p:sp>
      <p:sp>
        <p:nvSpPr>
          <p:cNvPr id="6" name="foot">
            <a:extLst>
              <a:ext uri="{FF2B5EF4-FFF2-40B4-BE49-F238E27FC236}">
                <a16:creationId xmlns:a16="http://schemas.microsoft.com/office/drawing/2014/main" id="{8F6AB410-CAE8-426D-AF78-C478630E0844}"/>
              </a:ext>
            </a:extLst>
          </p:cNvPr>
          <p:cNvSpPr>
            <a:spLocks noGrp="1"/>
          </p:cNvSpPr>
          <p:nvPr/>
        </p:nvSpPr>
        <p:spPr>
          <a:xfrm>
            <a:off x="552450" y="6353175"/>
            <a:ext cx="10763250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05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05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050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Демонстрационная газовая сеть. Физический прибор не принят · версия 19.10.</a:t>
            </a:r>
          </a:p>
        </p:txBody>
      </p:sp>
      <p:sp>
        <p:nvSpPr>
          <p:cNvPr id="7" name="page">
            <a:extLst>
              <a:ext uri="{FF2B5EF4-FFF2-40B4-BE49-F238E27FC236}">
                <a16:creationId xmlns:a16="http://schemas.microsoft.com/office/drawing/2014/main" id="{182BAB05-C5B1-477F-8979-901B715162C7}"/>
              </a:ext>
            </a:extLst>
          </p:cNvPr>
          <p:cNvSpPr>
            <a:spLocks noGrp="1"/>
          </p:cNvSpPr>
          <p:nvPr/>
        </p:nvSpPr>
        <p:spPr>
          <a:xfrm>
            <a:off x="11630025" y="6553200"/>
            <a:ext cx="304800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82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82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825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4638851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1A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B27982F7-CEF8-4B6A-B8CF-0D212701D914}"/>
              </a:ext>
            </a:extLst>
          </p:cNvPr>
          <p:cNvSpPr>
            <a:spLocks noGrp="1"/>
          </p:cNvSpPr>
          <p:nvPr/>
        </p:nvSpPr>
        <p:spPr>
          <a:xfrm>
            <a:off x="552450" y="771525"/>
            <a:ext cx="11087100" cy="9525"/>
          </a:xfrm>
          <a:prstGeom prst="rect">
            <a:avLst/>
          </a:prstGeom>
          <a:solidFill>
            <a:srgbClr val="34464F"/>
          </a:solidFill>
          <a:ln w="0">
            <a:noFill/>
          </a:ln>
        </p:spPr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21003AC-8879-4B66-95E1-BD4580301E5D}"/>
              </a:ext>
            </a:extLst>
          </p:cNvPr>
          <p:cNvSpPr>
            <a:spLocks noGrp="1"/>
          </p:cNvSpPr>
          <p:nvPr/>
        </p:nvSpPr>
        <p:spPr>
          <a:xfrm>
            <a:off x="7029450" y="3800475"/>
            <a:ext cx="4429125" cy="47625"/>
          </a:xfrm>
          <a:prstGeom prst="rect">
            <a:avLst/>
          </a:prstGeom>
          <a:solidFill>
            <a:srgbClr val="E3B575"/>
          </a:solidFill>
          <a:ln w="0">
            <a:noFill/>
          </a:ln>
        </p:spPr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B952F449-47DA-47AB-9B29-DF05609AB289}"/>
              </a:ext>
            </a:extLst>
          </p:cNvPr>
          <p:cNvSpPr>
            <a:spLocks noGrp="1"/>
          </p:cNvSpPr>
          <p:nvPr/>
        </p:nvSpPr>
        <p:spPr>
          <a:xfrm>
            <a:off x="7029450" y="5400675"/>
            <a:ext cx="3333750" cy="47625"/>
          </a:xfrm>
          <a:prstGeom prst="rect">
            <a:avLst/>
          </a:prstGeom>
          <a:solidFill>
            <a:srgbClr val="64D9DD"/>
          </a:solidFill>
          <a:ln w="0">
            <a:noFill/>
          </a:ln>
        </p:spPr>
      </p:sp>
      <p:sp>
        <p:nvSpPr>
          <p:cNvPr id="4" name="brand">
            <a:extLst>
              <a:ext uri="{FF2B5EF4-FFF2-40B4-BE49-F238E27FC236}">
                <a16:creationId xmlns:a16="http://schemas.microsoft.com/office/drawing/2014/main" id="{385BAF03-2397-477B-B331-4CDCEAA7B602}"/>
              </a:ext>
            </a:extLst>
          </p:cNvPr>
          <p:cNvSpPr>
            <a:spLocks noGrp="1"/>
          </p:cNvSpPr>
          <p:nvPr/>
        </p:nvSpPr>
        <p:spPr>
          <a:xfrm>
            <a:off x="552450" y="285750"/>
            <a:ext cx="2000250" cy="333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6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6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1650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PACTIQO</a:t>
            </a:r>
          </a:p>
        </p:txBody>
      </p:sp>
      <p:sp>
        <p:nvSpPr>
          <p:cNvPr id="5" name="eyebrow">
            <a:extLst>
              <a:ext uri="{FF2B5EF4-FFF2-40B4-BE49-F238E27FC236}">
                <a16:creationId xmlns:a16="http://schemas.microsoft.com/office/drawing/2014/main" id="{3711C777-5B40-44C1-A4EB-7A8CFAE1452A}"/>
              </a:ext>
            </a:extLst>
          </p:cNvPr>
          <p:cNvSpPr>
            <a:spLocks noGrp="1"/>
          </p:cNvSpPr>
          <p:nvPr/>
        </p:nvSpPr>
        <p:spPr>
          <a:xfrm>
            <a:off x="7667625" y="342900"/>
            <a:ext cx="4000500" cy="238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05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05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050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07 / ГАЗ</a:t>
            </a:r>
          </a:p>
        </p:txBody>
      </p:sp>
      <p:sp>
        <p:nvSpPr>
          <p:cNvPr id="6" name="title">
            <a:extLst>
              <a:ext uri="{FF2B5EF4-FFF2-40B4-BE49-F238E27FC236}">
                <a16:creationId xmlns:a16="http://schemas.microsoft.com/office/drawing/2014/main" id="{4E6D66C4-7013-4674-A9CD-7B999882AD4F}"/>
              </a:ext>
            </a:extLst>
          </p:cNvPr>
          <p:cNvSpPr>
            <a:spLocks noGrp="1"/>
          </p:cNvSpPr>
          <p:nvPr/>
        </p:nvSpPr>
        <p:spPr>
          <a:xfrm>
            <a:off x="533400" y="1047750"/>
            <a:ext cx="11096625" cy="11239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360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360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3600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Газ: баланс внутри одной границы</a:t>
            </a:r>
          </a:p>
        </p:txBody>
      </p:sp>
      <p:sp>
        <p:nvSpPr>
          <p:cNvPr id="7" name="foot">
            <a:extLst>
              <a:ext uri="{FF2B5EF4-FFF2-40B4-BE49-F238E27FC236}">
                <a16:creationId xmlns:a16="http://schemas.microsoft.com/office/drawing/2014/main" id="{21D25768-1A8A-42BA-A719-9123D8B18F9C}"/>
              </a:ext>
            </a:extLst>
          </p:cNvPr>
          <p:cNvSpPr>
            <a:spLocks noGrp="1"/>
          </p:cNvSpPr>
          <p:nvPr/>
        </p:nvSpPr>
        <p:spPr>
          <a:xfrm>
            <a:off x="552450" y="6353175"/>
            <a:ext cx="10763250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05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05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050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Презентационный сценарий. Вводы повторно не складываем с индивидуальными потребителями.</a:t>
            </a:r>
          </a:p>
        </p:txBody>
      </p:sp>
      <p:sp>
        <p:nvSpPr>
          <p:cNvPr id="8" name="body">
            <a:extLst>
              <a:ext uri="{FF2B5EF4-FFF2-40B4-BE49-F238E27FC236}">
                <a16:creationId xmlns:a16="http://schemas.microsoft.com/office/drawing/2014/main" id="{0325075D-B583-427A-A183-A60AF24E8A85}"/>
              </a:ext>
            </a:extLst>
          </p:cNvPr>
          <p:cNvSpPr>
            <a:spLocks noGrp="1"/>
          </p:cNvSpPr>
          <p:nvPr/>
        </p:nvSpPr>
        <p:spPr>
          <a:xfrm>
            <a:off x="514350" y="2238375"/>
            <a:ext cx="5715000" cy="15811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0200" b="1">
                <a:solidFill>
                  <a:srgbClr val="E3B575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0200" b="1">
                <a:solidFill>
                  <a:srgbClr val="E3B575"/>
                </a:solidFill>
                <a:latin typeface="Manrope"/>
                <a:ea typeface="Manrope"/>
                <a:cs typeface="Manrope"/>
              </a:defRPr>
            </a:pPr>
            <a:r>
              <a:rPr sz="10200" b="1">
                <a:solidFill>
                  <a:srgbClr val="E3B575"/>
                </a:solidFill>
                <a:latin typeface="Manrope"/>
                <a:ea typeface="Manrope"/>
                <a:cs typeface="Manrope"/>
              </a:rPr>
              <a:t>21,52</a:t>
            </a:r>
          </a:p>
        </p:txBody>
      </p:sp>
      <p:sp>
        <p:nvSpPr>
          <p:cNvPr id="9" name="body">
            <a:extLst>
              <a:ext uri="{FF2B5EF4-FFF2-40B4-BE49-F238E27FC236}">
                <a16:creationId xmlns:a16="http://schemas.microsoft.com/office/drawing/2014/main" id="{146D94A3-ADE5-4270-9668-3AF20B0A2C97}"/>
              </a:ext>
            </a:extLst>
          </p:cNvPr>
          <p:cNvSpPr>
            <a:spLocks noGrp="1"/>
          </p:cNvSpPr>
          <p:nvPr/>
        </p:nvSpPr>
        <p:spPr>
          <a:xfrm>
            <a:off x="590550" y="3943350"/>
            <a:ext cx="5334000" cy="685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3225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3225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3225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м³ расхождения</a:t>
            </a:r>
          </a:p>
        </p:txBody>
      </p:sp>
      <p:sp>
        <p:nvSpPr>
          <p:cNvPr id="10" name="body">
            <a:extLst>
              <a:ext uri="{FF2B5EF4-FFF2-40B4-BE49-F238E27FC236}">
                <a16:creationId xmlns:a16="http://schemas.microsoft.com/office/drawing/2014/main" id="{09E15F2D-831F-40B5-9089-976FEB7154C9}"/>
              </a:ext>
            </a:extLst>
          </p:cNvPr>
          <p:cNvSpPr>
            <a:spLocks noGrp="1"/>
          </p:cNvSpPr>
          <p:nvPr/>
        </p:nvSpPr>
        <p:spPr>
          <a:xfrm>
            <a:off x="609600" y="4905375"/>
            <a:ext cx="5429250" cy="5143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32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232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2325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24,7% за полные сутки</a:t>
            </a:r>
          </a:p>
        </p:txBody>
      </p:sp>
      <p:sp>
        <p:nvSpPr>
          <p:cNvPr id="11" name="body">
            <a:extLst>
              <a:ext uri="{FF2B5EF4-FFF2-40B4-BE49-F238E27FC236}">
                <a16:creationId xmlns:a16="http://schemas.microsoft.com/office/drawing/2014/main" id="{FD88C403-29A6-4786-BE4D-DF68940B8BD1}"/>
              </a:ext>
            </a:extLst>
          </p:cNvPr>
          <p:cNvSpPr>
            <a:spLocks noGrp="1"/>
          </p:cNvSpPr>
          <p:nvPr/>
        </p:nvSpPr>
        <p:spPr>
          <a:xfrm>
            <a:off x="7048500" y="2428875"/>
            <a:ext cx="4419600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80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80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800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Распределитель</a:t>
            </a:r>
          </a:p>
        </p:txBody>
      </p:sp>
      <p:sp>
        <p:nvSpPr>
          <p:cNvPr id="12" name="body">
            <a:extLst>
              <a:ext uri="{FF2B5EF4-FFF2-40B4-BE49-F238E27FC236}">
                <a16:creationId xmlns:a16="http://schemas.microsoft.com/office/drawing/2014/main" id="{89E565B2-6956-4483-90A4-CADA37081A42}"/>
              </a:ext>
            </a:extLst>
          </p:cNvPr>
          <p:cNvSpPr>
            <a:spLocks noGrp="1"/>
          </p:cNvSpPr>
          <p:nvPr/>
        </p:nvSpPr>
        <p:spPr>
          <a:xfrm>
            <a:off x="6981825" y="2895600"/>
            <a:ext cx="4524375" cy="7524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40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40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4050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87,22 м³</a:t>
            </a:r>
          </a:p>
        </p:txBody>
      </p:sp>
      <p:sp>
        <p:nvSpPr>
          <p:cNvPr id="13" name="body">
            <a:extLst>
              <a:ext uri="{FF2B5EF4-FFF2-40B4-BE49-F238E27FC236}">
                <a16:creationId xmlns:a16="http://schemas.microsoft.com/office/drawing/2014/main" id="{6601BB87-0009-497E-B68B-5CDEEECC4776}"/>
              </a:ext>
            </a:extLst>
          </p:cNvPr>
          <p:cNvSpPr>
            <a:spLocks noGrp="1"/>
          </p:cNvSpPr>
          <p:nvPr/>
        </p:nvSpPr>
        <p:spPr>
          <a:xfrm>
            <a:off x="7048500" y="4029075"/>
            <a:ext cx="4419600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80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80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800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Абоненты</a:t>
            </a:r>
          </a:p>
        </p:txBody>
      </p:sp>
      <p:sp>
        <p:nvSpPr>
          <p:cNvPr id="14" name="body">
            <a:extLst>
              <a:ext uri="{FF2B5EF4-FFF2-40B4-BE49-F238E27FC236}">
                <a16:creationId xmlns:a16="http://schemas.microsoft.com/office/drawing/2014/main" id="{FCDFC7F6-330E-4E1E-A2B3-40238E843D73}"/>
              </a:ext>
            </a:extLst>
          </p:cNvPr>
          <p:cNvSpPr>
            <a:spLocks noGrp="1"/>
          </p:cNvSpPr>
          <p:nvPr/>
        </p:nvSpPr>
        <p:spPr>
          <a:xfrm>
            <a:off x="6981825" y="4495800"/>
            <a:ext cx="4524375" cy="7524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40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40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4050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65,70 м³</a:t>
            </a:r>
          </a:p>
        </p:txBody>
      </p:sp>
      <p:sp>
        <p:nvSpPr>
          <p:cNvPr id="15" name="page">
            <a:extLst>
              <a:ext uri="{FF2B5EF4-FFF2-40B4-BE49-F238E27FC236}">
                <a16:creationId xmlns:a16="http://schemas.microsoft.com/office/drawing/2014/main" id="{FF2EA19C-4C15-4F96-B4FD-B9DC4CCBFE56}"/>
              </a:ext>
            </a:extLst>
          </p:cNvPr>
          <p:cNvSpPr>
            <a:spLocks noGrp="1"/>
          </p:cNvSpPr>
          <p:nvPr/>
        </p:nvSpPr>
        <p:spPr>
          <a:xfrm>
            <a:off x="11630025" y="6553200"/>
            <a:ext cx="304800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82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82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825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6340978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1A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A53B7831-9260-48FD-89BC-CC41BB088C2F}"/>
              </a:ext>
            </a:extLst>
          </p:cNvPr>
          <p:cNvSpPr>
            <a:spLocks noGrp="1"/>
          </p:cNvSpPr>
          <p:nvPr/>
        </p:nvSpPr>
        <p:spPr>
          <a:xfrm>
            <a:off x="552450" y="771525"/>
            <a:ext cx="11087100" cy="9525"/>
          </a:xfrm>
          <a:prstGeom prst="rect">
            <a:avLst/>
          </a:prstGeom>
          <a:solidFill>
            <a:srgbClr val="34464F"/>
          </a:solidFill>
          <a:ln w="0">
            <a:noFill/>
          </a:ln>
        </p:spPr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4DC3D32-863A-4C59-91A3-9AE584E775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20969" y="2447925"/>
            <a:ext cx="6625711" cy="36195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79D27AE-D28A-4535-AF4E-27ACE25442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7886700" y="3690701"/>
            <a:ext cx="3714750" cy="2029297"/>
          </a:xfrm>
          <a:prstGeom prst="rect">
            <a:avLst/>
          </a:prstGeom>
        </p:spPr>
      </p:pic>
      <p:sp>
        <p:nvSpPr>
          <p:cNvPr id="4" name="brand">
            <a:extLst>
              <a:ext uri="{FF2B5EF4-FFF2-40B4-BE49-F238E27FC236}">
                <a16:creationId xmlns:a16="http://schemas.microsoft.com/office/drawing/2014/main" id="{3ECFAB9B-C552-4B46-BFDC-D3C0D02F9F61}"/>
              </a:ext>
            </a:extLst>
          </p:cNvPr>
          <p:cNvSpPr>
            <a:spLocks noGrp="1"/>
          </p:cNvSpPr>
          <p:nvPr/>
        </p:nvSpPr>
        <p:spPr>
          <a:xfrm>
            <a:off x="552450" y="285750"/>
            <a:ext cx="2000250" cy="333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6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6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1650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PACTIQO</a:t>
            </a:r>
          </a:p>
        </p:txBody>
      </p:sp>
      <p:sp>
        <p:nvSpPr>
          <p:cNvPr id="5" name="eyebrow">
            <a:extLst>
              <a:ext uri="{FF2B5EF4-FFF2-40B4-BE49-F238E27FC236}">
                <a16:creationId xmlns:a16="http://schemas.microsoft.com/office/drawing/2014/main" id="{59C7AB34-1168-41FD-903E-D42F8001CC2D}"/>
              </a:ext>
            </a:extLst>
          </p:cNvPr>
          <p:cNvSpPr>
            <a:spLocks noGrp="1"/>
          </p:cNvSpPr>
          <p:nvPr/>
        </p:nvSpPr>
        <p:spPr>
          <a:xfrm>
            <a:off x="7667625" y="342900"/>
            <a:ext cx="4000500" cy="238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900" b="0">
                <a:solidFill>
                  <a:srgbClr val="E3B575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900" b="0">
                <a:solidFill>
                  <a:srgbClr val="E3B575"/>
                </a:solidFill>
                <a:latin typeface="Golos Text"/>
                <a:ea typeface="Golos Text"/>
                <a:cs typeface="Golos Text"/>
              </a:defRPr>
            </a:pPr>
            <a:r>
              <a:rPr sz="900" b="0">
                <a:solidFill>
                  <a:srgbClr val="E3B575"/>
                </a:solidFill>
                <a:latin typeface="Golos Text"/>
                <a:ea typeface="Golos Text"/>
                <a:cs typeface="Golos Text"/>
              </a:rPr>
              <a:t>ПРИЛОЖЕНИЕ / ТОПОЛОГИЯ</a:t>
            </a:r>
          </a:p>
        </p:txBody>
      </p:sp>
      <p:sp>
        <p:nvSpPr>
          <p:cNvPr id="6" name="title">
            <a:extLst>
              <a:ext uri="{FF2B5EF4-FFF2-40B4-BE49-F238E27FC236}">
                <a16:creationId xmlns:a16="http://schemas.microsoft.com/office/drawing/2014/main" id="{387A9464-4CD3-4B4C-BE3D-44432E4A9D6E}"/>
              </a:ext>
            </a:extLst>
          </p:cNvPr>
          <p:cNvSpPr>
            <a:spLocks noGrp="1"/>
          </p:cNvSpPr>
          <p:nvPr/>
        </p:nvSpPr>
        <p:spPr>
          <a:xfrm>
            <a:off x="533400" y="1047750"/>
            <a:ext cx="11096625" cy="11239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360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360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3600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Газ: от распределителя до абонента</a:t>
            </a:r>
          </a:p>
        </p:txBody>
      </p:sp>
      <p:sp>
        <p:nvSpPr>
          <p:cNvPr id="7" name="foot">
            <a:extLst>
              <a:ext uri="{FF2B5EF4-FFF2-40B4-BE49-F238E27FC236}">
                <a16:creationId xmlns:a16="http://schemas.microsoft.com/office/drawing/2014/main" id="{105EE5BC-F7C5-4B88-9D16-04D5CF5A4B47}"/>
              </a:ext>
            </a:extLst>
          </p:cNvPr>
          <p:cNvSpPr>
            <a:spLocks noGrp="1"/>
          </p:cNvSpPr>
          <p:nvPr/>
        </p:nvSpPr>
        <p:spPr>
          <a:xfrm>
            <a:off x="552450" y="6353175"/>
            <a:ext cx="10763250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05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05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050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Согласованная презентационная модель. Геометрия линий условная.</a:t>
            </a:r>
          </a:p>
        </p:txBody>
      </p:sp>
      <p:sp>
        <p:nvSpPr>
          <p:cNvPr id="8" name="body">
            <a:extLst>
              <a:ext uri="{FF2B5EF4-FFF2-40B4-BE49-F238E27FC236}">
                <a16:creationId xmlns:a16="http://schemas.microsoft.com/office/drawing/2014/main" id="{9B4DF600-6C17-42AE-8403-5F14FE518673}"/>
              </a:ext>
            </a:extLst>
          </p:cNvPr>
          <p:cNvSpPr>
            <a:spLocks noGrp="1"/>
          </p:cNvSpPr>
          <p:nvPr/>
        </p:nvSpPr>
        <p:spPr>
          <a:xfrm>
            <a:off x="7953375" y="2314575"/>
            <a:ext cx="1476375" cy="1095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6300" b="1">
                <a:solidFill>
                  <a:srgbClr val="E3B575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6300" b="1">
                <a:solidFill>
                  <a:srgbClr val="E3B575"/>
                </a:solidFill>
                <a:latin typeface="Manrope"/>
                <a:ea typeface="Manrope"/>
                <a:cs typeface="Manrope"/>
              </a:defRPr>
            </a:pPr>
            <a:r>
              <a:rPr sz="6300" b="1">
                <a:solidFill>
                  <a:srgbClr val="E3B575"/>
                </a:solidFill>
                <a:latin typeface="Manrope"/>
                <a:ea typeface="Manrope"/>
                <a:cs typeface="Manrope"/>
              </a:rPr>
              <a:t>48</a:t>
            </a:r>
          </a:p>
        </p:txBody>
      </p:sp>
      <p:sp>
        <p:nvSpPr>
          <p:cNvPr id="9" name="body">
            <a:extLst>
              <a:ext uri="{FF2B5EF4-FFF2-40B4-BE49-F238E27FC236}">
                <a16:creationId xmlns:a16="http://schemas.microsoft.com/office/drawing/2014/main" id="{DBEAC837-4767-4EC5-BCCC-52F3FDB84F24}"/>
              </a:ext>
            </a:extLst>
          </p:cNvPr>
          <p:cNvSpPr>
            <a:spLocks noGrp="1"/>
          </p:cNvSpPr>
          <p:nvPr/>
        </p:nvSpPr>
        <p:spPr>
          <a:xfrm>
            <a:off x="7905750" y="3267075"/>
            <a:ext cx="3714750" cy="3905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025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025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2025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приборов учёта</a:t>
            </a:r>
          </a:p>
        </p:txBody>
      </p:sp>
      <p:sp>
        <p:nvSpPr>
          <p:cNvPr id="10" name="body">
            <a:extLst>
              <a:ext uri="{FF2B5EF4-FFF2-40B4-BE49-F238E27FC236}">
                <a16:creationId xmlns:a16="http://schemas.microsoft.com/office/drawing/2014/main" id="{5ED3B4BC-05AE-4DFB-AD42-B2ED4AF33623}"/>
              </a:ext>
            </a:extLst>
          </p:cNvPr>
          <p:cNvSpPr>
            <a:spLocks noGrp="1"/>
          </p:cNvSpPr>
          <p:nvPr/>
        </p:nvSpPr>
        <p:spPr>
          <a:xfrm>
            <a:off x="552450" y="2114550"/>
            <a:ext cx="10668000" cy="4095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950" b="0">
                <a:solidFill>
                  <a:srgbClr val="F4F4EE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950" b="0">
                <a:solidFill>
                  <a:srgbClr val="F4F4EE"/>
                </a:solidFill>
                <a:latin typeface="Golos Text"/>
                <a:ea typeface="Golos Text"/>
                <a:cs typeface="Golos Text"/>
              </a:defRPr>
            </a:pPr>
            <a:r>
              <a:rPr sz="1950" b="0">
                <a:solidFill>
                  <a:srgbClr val="F4F4EE"/>
                </a:solidFill>
                <a:latin typeface="Golos Text"/>
                <a:ea typeface="Golos Text"/>
                <a:cs typeface="Golos Text"/>
              </a:rPr>
              <a:t>8 общедомовых + 40 абонентских</a:t>
            </a:r>
          </a:p>
        </p:txBody>
      </p:sp>
      <p:sp>
        <p:nvSpPr>
          <p:cNvPr id="11" name="page">
            <a:extLst>
              <a:ext uri="{FF2B5EF4-FFF2-40B4-BE49-F238E27FC236}">
                <a16:creationId xmlns:a16="http://schemas.microsoft.com/office/drawing/2014/main" id="{7CCD5FFF-8BBD-4F25-8F7A-63E5E2B219C9}"/>
              </a:ext>
            </a:extLst>
          </p:cNvPr>
          <p:cNvSpPr>
            <a:spLocks noGrp="1"/>
          </p:cNvSpPr>
          <p:nvPr/>
        </p:nvSpPr>
        <p:spPr>
          <a:xfrm>
            <a:off x="11630025" y="6553200"/>
            <a:ext cx="304800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82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82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825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19215169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1A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C08B8064-9BBA-4269-8592-B67BC6F1774B}"/>
              </a:ext>
            </a:extLst>
          </p:cNvPr>
          <p:cNvSpPr>
            <a:spLocks noGrp="1"/>
          </p:cNvSpPr>
          <p:nvPr/>
        </p:nvSpPr>
        <p:spPr>
          <a:xfrm>
            <a:off x="552450" y="771525"/>
            <a:ext cx="11087100" cy="9525"/>
          </a:xfrm>
          <a:prstGeom prst="rect">
            <a:avLst/>
          </a:prstGeom>
          <a:solidFill>
            <a:srgbClr val="34464F"/>
          </a:solidFill>
          <a:ln w="0">
            <a:noFill/>
          </a:ln>
        </p:spPr>
      </p:sp>
      <p:sp>
        <p:nvSpPr>
          <p:cNvPr id="2" name="brand">
            <a:extLst>
              <a:ext uri="{FF2B5EF4-FFF2-40B4-BE49-F238E27FC236}">
                <a16:creationId xmlns:a16="http://schemas.microsoft.com/office/drawing/2014/main" id="{D64247CC-8B5C-4D61-A0BD-935A5CE5FF09}"/>
              </a:ext>
            </a:extLst>
          </p:cNvPr>
          <p:cNvSpPr>
            <a:spLocks noGrp="1"/>
          </p:cNvSpPr>
          <p:nvPr/>
        </p:nvSpPr>
        <p:spPr>
          <a:xfrm>
            <a:off x="552450" y="285750"/>
            <a:ext cx="2000250" cy="333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6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6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1650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PACTIQO</a:t>
            </a:r>
          </a:p>
        </p:txBody>
      </p:sp>
      <p:sp>
        <p:nvSpPr>
          <p:cNvPr id="3" name="eyebrow">
            <a:extLst>
              <a:ext uri="{FF2B5EF4-FFF2-40B4-BE49-F238E27FC236}">
                <a16:creationId xmlns:a16="http://schemas.microsoft.com/office/drawing/2014/main" id="{8EBEC183-9A34-41AA-B479-DDB5F7B5F504}"/>
              </a:ext>
            </a:extLst>
          </p:cNvPr>
          <p:cNvSpPr>
            <a:spLocks noGrp="1"/>
          </p:cNvSpPr>
          <p:nvPr/>
        </p:nvSpPr>
        <p:spPr>
          <a:xfrm>
            <a:off x="7667625" y="342900"/>
            <a:ext cx="4000500" cy="238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900" b="0">
                <a:solidFill>
                  <a:srgbClr val="E3B575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900" b="0">
                <a:solidFill>
                  <a:srgbClr val="E3B575"/>
                </a:solidFill>
                <a:latin typeface="Golos Text"/>
                <a:ea typeface="Golos Text"/>
                <a:cs typeface="Golos Text"/>
              </a:defRPr>
            </a:pPr>
            <a:r>
              <a:rPr sz="900" b="0">
                <a:solidFill>
                  <a:srgbClr val="E3B575"/>
                </a:solidFill>
                <a:latin typeface="Golos Text"/>
                <a:ea typeface="Golos Text"/>
                <a:cs typeface="Golos Text"/>
              </a:rPr>
              <a:t>ПРИЛОЖЕНИЕ / ДАВЛЕНИЕ</a:t>
            </a:r>
          </a:p>
        </p:txBody>
      </p:sp>
      <p:sp>
        <p:nvSpPr>
          <p:cNvPr id="4" name="title">
            <a:extLst>
              <a:ext uri="{FF2B5EF4-FFF2-40B4-BE49-F238E27FC236}">
                <a16:creationId xmlns:a16="http://schemas.microsoft.com/office/drawing/2014/main" id="{B2448433-B594-44DC-AB62-59A62B9C3F4B}"/>
              </a:ext>
            </a:extLst>
          </p:cNvPr>
          <p:cNvSpPr>
            <a:spLocks noGrp="1"/>
          </p:cNvSpPr>
          <p:nvPr/>
        </p:nvSpPr>
        <p:spPr>
          <a:xfrm>
            <a:off x="533400" y="1047750"/>
            <a:ext cx="11096625" cy="11239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360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360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3600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Давление под отдельным контролем</a:t>
            </a:r>
          </a:p>
        </p:txBody>
      </p:sp>
      <p:sp>
        <p:nvSpPr>
          <p:cNvPr id="5" name="foot">
            <a:extLst>
              <a:ext uri="{FF2B5EF4-FFF2-40B4-BE49-F238E27FC236}">
                <a16:creationId xmlns:a16="http://schemas.microsoft.com/office/drawing/2014/main" id="{04EE2BF6-9092-4214-8C2F-BF9BDAA8E5BE}"/>
              </a:ext>
            </a:extLst>
          </p:cNvPr>
          <p:cNvSpPr>
            <a:spLocks noGrp="1"/>
          </p:cNvSpPr>
          <p:nvPr/>
        </p:nvSpPr>
        <p:spPr>
          <a:xfrm>
            <a:off x="552450" y="6353175"/>
            <a:ext cx="10763250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05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05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050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18.10.2023, датчик GPS-3-OUT. Газоопасные работы выполняет уполномоченная служба.</a:t>
            </a:r>
          </a:p>
        </p:txBody>
      </p:sp>
      <p:sp>
        <p:nvSpPr>
          <p:cNvPr id="6" name="body">
            <a:extLst>
              <a:ext uri="{FF2B5EF4-FFF2-40B4-BE49-F238E27FC236}">
                <a16:creationId xmlns:a16="http://schemas.microsoft.com/office/drawing/2014/main" id="{34272CEC-34D3-441C-8273-14DD5A2CDC63}"/>
              </a:ext>
            </a:extLst>
          </p:cNvPr>
          <p:cNvSpPr>
            <a:spLocks noGrp="1"/>
          </p:cNvSpPr>
          <p:nvPr/>
        </p:nvSpPr>
        <p:spPr>
          <a:xfrm>
            <a:off x="533400" y="2381250"/>
            <a:ext cx="5238750" cy="14954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9600" b="1">
                <a:solidFill>
                  <a:srgbClr val="E3B575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9600" b="1">
                <a:solidFill>
                  <a:srgbClr val="E3B575"/>
                </a:solidFill>
                <a:latin typeface="Manrope"/>
                <a:ea typeface="Manrope"/>
                <a:cs typeface="Manrope"/>
              </a:defRPr>
            </a:pPr>
            <a:r>
              <a:rPr sz="9600" b="1">
                <a:solidFill>
                  <a:srgbClr val="E3B575"/>
                </a:solidFill>
                <a:latin typeface="Manrope"/>
                <a:ea typeface="Manrope"/>
                <a:cs typeface="Manrope"/>
              </a:rPr>
              <a:t>2,18</a:t>
            </a:r>
          </a:p>
        </p:txBody>
      </p:sp>
      <p:sp>
        <p:nvSpPr>
          <p:cNvPr id="7" name="body">
            <a:extLst>
              <a:ext uri="{FF2B5EF4-FFF2-40B4-BE49-F238E27FC236}">
                <a16:creationId xmlns:a16="http://schemas.microsoft.com/office/drawing/2014/main" id="{FB686538-AA96-4B1D-B158-D161E1D574A3}"/>
              </a:ext>
            </a:extLst>
          </p:cNvPr>
          <p:cNvSpPr>
            <a:spLocks noGrp="1"/>
          </p:cNvSpPr>
          <p:nvPr/>
        </p:nvSpPr>
        <p:spPr>
          <a:xfrm>
            <a:off x="590550" y="3981450"/>
            <a:ext cx="5286375" cy="609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400" b="0">
                <a:solidFill>
                  <a:srgbClr val="F4F4EE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2400" b="0">
                <a:solidFill>
                  <a:srgbClr val="F4F4EE"/>
                </a:solidFill>
                <a:latin typeface="Golos Text"/>
                <a:ea typeface="Golos Text"/>
                <a:cs typeface="Golos Text"/>
              </a:defRPr>
            </a:pPr>
            <a:r>
              <a:rPr sz="2400" b="0">
                <a:solidFill>
                  <a:srgbClr val="F4F4EE"/>
                </a:solidFill>
                <a:latin typeface="Golos Text"/>
                <a:ea typeface="Golos Text"/>
                <a:cs typeface="Golos Text"/>
              </a:rPr>
              <a:t>кПа в модельном событии</a:t>
            </a:r>
          </a:p>
        </p:txBody>
      </p:sp>
      <p:sp>
        <p:nvSpPr>
          <p:cNvPr id="8" name="body">
            <a:extLst>
              <a:ext uri="{FF2B5EF4-FFF2-40B4-BE49-F238E27FC236}">
                <a16:creationId xmlns:a16="http://schemas.microsoft.com/office/drawing/2014/main" id="{34D3E82E-CF8B-4D46-AD4E-ED72A4BF39C7}"/>
              </a:ext>
            </a:extLst>
          </p:cNvPr>
          <p:cNvSpPr>
            <a:spLocks noGrp="1"/>
          </p:cNvSpPr>
          <p:nvPr/>
        </p:nvSpPr>
        <p:spPr>
          <a:xfrm>
            <a:off x="600075" y="5010150"/>
            <a:ext cx="5219700" cy="4857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02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202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2025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Диапазон 2,70–3,30 кПа</a:t>
            </a:r>
          </a:p>
        </p:txBody>
      </p:sp>
      <p:sp>
        <p:nvSpPr>
          <p:cNvPr id="9" name="body">
            <a:extLst>
              <a:ext uri="{FF2B5EF4-FFF2-40B4-BE49-F238E27FC236}">
                <a16:creationId xmlns:a16="http://schemas.microsoft.com/office/drawing/2014/main" id="{5D6EDF17-F649-43EB-9771-BEEDBC8405F7}"/>
              </a:ext>
            </a:extLst>
          </p:cNvPr>
          <p:cNvSpPr>
            <a:spLocks noGrp="1"/>
          </p:cNvSpPr>
          <p:nvPr/>
        </p:nvSpPr>
        <p:spPr>
          <a:xfrm>
            <a:off x="7048500" y="2486025"/>
            <a:ext cx="4476750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420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420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4200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P / T / Z</a:t>
            </a:r>
          </a:p>
        </p:txBody>
      </p:sp>
      <p:sp>
        <p:nvSpPr>
          <p:cNvPr id="10" name="body">
            <a:extLst>
              <a:ext uri="{FF2B5EF4-FFF2-40B4-BE49-F238E27FC236}">
                <a16:creationId xmlns:a16="http://schemas.microsoft.com/office/drawing/2014/main" id="{D8EE1B55-61D4-4DDD-8AF2-AFFEA27BE537}"/>
              </a:ext>
            </a:extLst>
          </p:cNvPr>
          <p:cNvSpPr>
            <a:spLocks noGrp="1"/>
          </p:cNvSpPr>
          <p:nvPr/>
        </p:nvSpPr>
        <p:spPr>
          <a:xfrm>
            <a:off x="7086600" y="3419475"/>
            <a:ext cx="4238625" cy="1000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175" b="0">
                <a:solidFill>
                  <a:srgbClr val="F4F4EE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2175" b="0">
                <a:solidFill>
                  <a:srgbClr val="F4F4EE"/>
                </a:solidFill>
                <a:latin typeface="Golos Text"/>
                <a:ea typeface="Golos Text"/>
                <a:cs typeface="Golos Text"/>
              </a:defRPr>
            </a:pPr>
            <a:r>
              <a:rPr sz="2175" b="0">
                <a:solidFill>
                  <a:srgbClr val="F4F4EE"/>
                </a:solidFill>
                <a:latin typeface="Golos Text"/>
                <a:ea typeface="Golos Text"/>
                <a:cs typeface="Golos Text"/>
              </a:rPr>
              <a:t>Условия измерения объёма</a:t>
            </a:r>
          </a:p>
          <a:p>
            <a:pPr>
              <a:defRPr sz="2175" b="0">
                <a:solidFill>
                  <a:srgbClr val="F4F4EE"/>
                </a:solidFill>
                <a:latin typeface="Golos Text"/>
                <a:ea typeface="Golos Text"/>
                <a:cs typeface="Golos Text"/>
              </a:defRPr>
            </a:pPr>
            <a:r>
              <a:rPr sz="2175" b="0">
                <a:solidFill>
                  <a:srgbClr val="F4F4EE"/>
                </a:solidFill>
                <a:latin typeface="Golos Text"/>
                <a:ea typeface="Golos Text"/>
                <a:cs typeface="Golos Text"/>
              </a:rPr>
              <a:t>и параметры корректора</a:t>
            </a:r>
          </a:p>
        </p:txBody>
      </p:sp>
      <p:sp>
        <p:nvSpPr>
          <p:cNvPr id="11" name="body">
            <a:extLst>
              <a:ext uri="{FF2B5EF4-FFF2-40B4-BE49-F238E27FC236}">
                <a16:creationId xmlns:a16="http://schemas.microsoft.com/office/drawing/2014/main" id="{59624595-F8CA-4A8D-84D3-F9743BF93AA4}"/>
              </a:ext>
            </a:extLst>
          </p:cNvPr>
          <p:cNvSpPr>
            <a:spLocks noGrp="1"/>
          </p:cNvSpPr>
          <p:nvPr/>
        </p:nvSpPr>
        <p:spPr>
          <a:xfrm>
            <a:off x="7086600" y="4914900"/>
            <a:ext cx="4238625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87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87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875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Сверка архивов и состава сети</a:t>
            </a:r>
          </a:p>
          <a:p>
            <a:pPr>
              <a:defRPr sz="187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875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перед выводом о причине</a:t>
            </a:r>
          </a:p>
        </p:txBody>
      </p:sp>
      <p:sp>
        <p:nvSpPr>
          <p:cNvPr id="12" name="page">
            <a:extLst>
              <a:ext uri="{FF2B5EF4-FFF2-40B4-BE49-F238E27FC236}">
                <a16:creationId xmlns:a16="http://schemas.microsoft.com/office/drawing/2014/main" id="{30BA422B-6BE5-407E-87AD-EFDA4121151E}"/>
              </a:ext>
            </a:extLst>
          </p:cNvPr>
          <p:cNvSpPr>
            <a:spLocks noGrp="1"/>
          </p:cNvSpPr>
          <p:nvPr/>
        </p:nvSpPr>
        <p:spPr>
          <a:xfrm>
            <a:off x="11630025" y="6553200"/>
            <a:ext cx="304800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82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82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825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20685351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1A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0861DCB6-BD79-406D-B2F0-9F22C0C6D148}"/>
              </a:ext>
            </a:extLst>
          </p:cNvPr>
          <p:cNvSpPr>
            <a:spLocks noGrp="1"/>
          </p:cNvSpPr>
          <p:nvPr/>
        </p:nvSpPr>
        <p:spPr>
          <a:xfrm>
            <a:off x="552450" y="771525"/>
            <a:ext cx="11087100" cy="9525"/>
          </a:xfrm>
          <a:prstGeom prst="rect">
            <a:avLst/>
          </a:prstGeom>
          <a:solidFill>
            <a:srgbClr val="34464F"/>
          </a:solidFill>
          <a:ln w="0">
            <a:noFill/>
          </a:ln>
        </p:spPr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5464F69-F7AF-435D-911F-172E0CDBB39D}"/>
              </a:ext>
            </a:extLst>
          </p:cNvPr>
          <p:cNvSpPr>
            <a:spLocks noGrp="1"/>
          </p:cNvSpPr>
          <p:nvPr/>
        </p:nvSpPr>
        <p:spPr>
          <a:xfrm>
            <a:off x="571500" y="2324100"/>
            <a:ext cx="38100" cy="847725"/>
          </a:xfrm>
          <a:prstGeom prst="rect">
            <a:avLst/>
          </a:prstGeom>
          <a:solidFill>
            <a:srgbClr val="64D9DD"/>
          </a:solidFill>
          <a:ln w="0">
            <a:noFill/>
          </a:ln>
        </p:spPr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B893E4D-52F1-46CD-BCDB-46DC6D0B9C9D}"/>
              </a:ext>
            </a:extLst>
          </p:cNvPr>
          <p:cNvSpPr>
            <a:spLocks noGrp="1"/>
          </p:cNvSpPr>
          <p:nvPr/>
        </p:nvSpPr>
        <p:spPr>
          <a:xfrm>
            <a:off x="6286500" y="2324100"/>
            <a:ext cx="38100" cy="847725"/>
          </a:xfrm>
          <a:prstGeom prst="rect">
            <a:avLst/>
          </a:prstGeom>
          <a:solidFill>
            <a:srgbClr val="E3B575"/>
          </a:solidFill>
          <a:ln w="0">
            <a:noFill/>
          </a:ln>
        </p:spPr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623A107-B97C-40FE-BB56-24B5856E05EB}"/>
              </a:ext>
            </a:extLst>
          </p:cNvPr>
          <p:cNvSpPr>
            <a:spLocks noGrp="1"/>
          </p:cNvSpPr>
          <p:nvPr/>
        </p:nvSpPr>
        <p:spPr>
          <a:xfrm>
            <a:off x="571500" y="3619500"/>
            <a:ext cx="38100" cy="847725"/>
          </a:xfrm>
          <a:prstGeom prst="rect">
            <a:avLst/>
          </a:prstGeom>
          <a:solidFill>
            <a:srgbClr val="64D9DD"/>
          </a:solidFill>
          <a:ln w="0">
            <a:noFill/>
          </a:ln>
        </p:spPr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F198D8E-EA5E-44B0-827B-FF937A55C818}"/>
              </a:ext>
            </a:extLst>
          </p:cNvPr>
          <p:cNvSpPr>
            <a:spLocks noGrp="1"/>
          </p:cNvSpPr>
          <p:nvPr/>
        </p:nvSpPr>
        <p:spPr>
          <a:xfrm>
            <a:off x="6286500" y="3619500"/>
            <a:ext cx="38100" cy="847725"/>
          </a:xfrm>
          <a:prstGeom prst="rect">
            <a:avLst/>
          </a:prstGeom>
          <a:solidFill>
            <a:srgbClr val="E3B575"/>
          </a:solidFill>
          <a:ln w="0">
            <a:noFill/>
          </a:ln>
        </p:spPr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B5E5566-7168-4D33-958E-ADEAD391D65C}"/>
              </a:ext>
            </a:extLst>
          </p:cNvPr>
          <p:cNvSpPr>
            <a:spLocks noGrp="1"/>
          </p:cNvSpPr>
          <p:nvPr/>
        </p:nvSpPr>
        <p:spPr>
          <a:xfrm>
            <a:off x="571500" y="4914900"/>
            <a:ext cx="38100" cy="847725"/>
          </a:xfrm>
          <a:prstGeom prst="rect">
            <a:avLst/>
          </a:prstGeom>
          <a:solidFill>
            <a:srgbClr val="64D9DD"/>
          </a:solidFill>
          <a:ln w="0">
            <a:noFill/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AA89528-B51F-4FE9-AA0A-28E4D489B628}"/>
              </a:ext>
            </a:extLst>
          </p:cNvPr>
          <p:cNvSpPr>
            <a:spLocks noGrp="1"/>
          </p:cNvSpPr>
          <p:nvPr/>
        </p:nvSpPr>
        <p:spPr>
          <a:xfrm>
            <a:off x="6286500" y="4914900"/>
            <a:ext cx="38100" cy="847725"/>
          </a:xfrm>
          <a:prstGeom prst="rect">
            <a:avLst/>
          </a:prstGeom>
          <a:solidFill>
            <a:srgbClr val="E3B575"/>
          </a:solidFill>
          <a:ln w="0">
            <a:noFill/>
          </a:ln>
        </p:spPr>
      </p:sp>
      <p:sp>
        <p:nvSpPr>
          <p:cNvPr id="8" name="brand">
            <a:extLst>
              <a:ext uri="{FF2B5EF4-FFF2-40B4-BE49-F238E27FC236}">
                <a16:creationId xmlns:a16="http://schemas.microsoft.com/office/drawing/2014/main" id="{B66043F6-2D09-4864-A2FA-3FED13BF39A9}"/>
              </a:ext>
            </a:extLst>
          </p:cNvPr>
          <p:cNvSpPr>
            <a:spLocks noGrp="1"/>
          </p:cNvSpPr>
          <p:nvPr/>
        </p:nvSpPr>
        <p:spPr>
          <a:xfrm>
            <a:off x="552450" y="285750"/>
            <a:ext cx="2000250" cy="333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6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6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1650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PACTIQO</a:t>
            </a:r>
          </a:p>
        </p:txBody>
      </p:sp>
      <p:sp>
        <p:nvSpPr>
          <p:cNvPr id="9" name="eyebrow">
            <a:extLst>
              <a:ext uri="{FF2B5EF4-FFF2-40B4-BE49-F238E27FC236}">
                <a16:creationId xmlns:a16="http://schemas.microsoft.com/office/drawing/2014/main" id="{FF6B1145-12C5-4110-AD0E-8DB3565B34A9}"/>
              </a:ext>
            </a:extLst>
          </p:cNvPr>
          <p:cNvSpPr>
            <a:spLocks noGrp="1"/>
          </p:cNvSpPr>
          <p:nvPr/>
        </p:nvSpPr>
        <p:spPr>
          <a:xfrm>
            <a:off x="7667625" y="342900"/>
            <a:ext cx="4000500" cy="238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900" b="0">
                <a:solidFill>
                  <a:srgbClr val="E3B575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900" b="0">
                <a:solidFill>
                  <a:srgbClr val="E3B575"/>
                </a:solidFill>
                <a:latin typeface="Golos Text"/>
                <a:ea typeface="Golos Text"/>
                <a:cs typeface="Golos Text"/>
              </a:defRPr>
            </a:pPr>
            <a:r>
              <a:rPr sz="900" b="0">
                <a:solidFill>
                  <a:srgbClr val="E3B575"/>
                </a:solidFill>
                <a:latin typeface="Golos Text"/>
                <a:ea typeface="Golos Text"/>
                <a:cs typeface="Golos Text"/>
              </a:rPr>
              <a:t>ПРИЛОЖЕНИЕ / ФУНКЦИОНАЛ</a:t>
            </a:r>
          </a:p>
        </p:txBody>
      </p:sp>
      <p:sp>
        <p:nvSpPr>
          <p:cNvPr id="10" name="title">
            <a:extLst>
              <a:ext uri="{FF2B5EF4-FFF2-40B4-BE49-F238E27FC236}">
                <a16:creationId xmlns:a16="http://schemas.microsoft.com/office/drawing/2014/main" id="{87226017-60D0-43BF-B2D1-4075F26CE056}"/>
              </a:ext>
            </a:extLst>
          </p:cNvPr>
          <p:cNvSpPr>
            <a:spLocks noGrp="1"/>
          </p:cNvSpPr>
          <p:nvPr/>
        </p:nvSpPr>
        <p:spPr>
          <a:xfrm>
            <a:off x="533400" y="1047750"/>
            <a:ext cx="11096625" cy="11239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360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360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3600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Возможности платформы</a:t>
            </a:r>
          </a:p>
        </p:txBody>
      </p:sp>
      <p:sp>
        <p:nvSpPr>
          <p:cNvPr id="11" name="foot">
            <a:extLst>
              <a:ext uri="{FF2B5EF4-FFF2-40B4-BE49-F238E27FC236}">
                <a16:creationId xmlns:a16="http://schemas.microsoft.com/office/drawing/2014/main" id="{046A124E-DC92-476C-ADC7-7B8BA6479EB8}"/>
              </a:ext>
            </a:extLst>
          </p:cNvPr>
          <p:cNvSpPr>
            <a:spLocks noGrp="1"/>
          </p:cNvSpPr>
          <p:nvPr/>
        </p:nvSpPr>
        <p:spPr>
          <a:xfrm>
            <a:off x="552450" y="6353175"/>
            <a:ext cx="10763250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05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05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050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Для конкурса предлагаем воду и газ. Совместимость проверяется на выбранных приборах.</a:t>
            </a:r>
          </a:p>
        </p:txBody>
      </p:sp>
      <p:sp>
        <p:nvSpPr>
          <p:cNvPr id="12" name="body">
            <a:extLst>
              <a:ext uri="{FF2B5EF4-FFF2-40B4-BE49-F238E27FC236}">
                <a16:creationId xmlns:a16="http://schemas.microsoft.com/office/drawing/2014/main" id="{A7609398-638C-40C0-B37F-CA7BCC8BEBA4}"/>
              </a:ext>
            </a:extLst>
          </p:cNvPr>
          <p:cNvSpPr>
            <a:spLocks noGrp="1"/>
          </p:cNvSpPr>
          <p:nvPr/>
        </p:nvSpPr>
        <p:spPr>
          <a:xfrm>
            <a:off x="800100" y="2324100"/>
            <a:ext cx="5162550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175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175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2175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Приём и качество</a:t>
            </a:r>
          </a:p>
        </p:txBody>
      </p:sp>
      <p:sp>
        <p:nvSpPr>
          <p:cNvPr id="13" name="body">
            <a:extLst>
              <a:ext uri="{FF2B5EF4-FFF2-40B4-BE49-F238E27FC236}">
                <a16:creationId xmlns:a16="http://schemas.microsoft.com/office/drawing/2014/main" id="{53B3BA3F-4539-4305-9A2D-AF44F15C4649}"/>
              </a:ext>
            </a:extLst>
          </p:cNvPr>
          <p:cNvSpPr>
            <a:spLocks noGrp="1"/>
          </p:cNvSpPr>
          <p:nvPr/>
        </p:nvSpPr>
        <p:spPr>
          <a:xfrm>
            <a:off x="800100" y="2809875"/>
            <a:ext cx="5000625" cy="7334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72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72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725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Реестр, HTTPS, архив. MQTT/Modbus — через совместимый шлюз</a:t>
            </a:r>
          </a:p>
        </p:txBody>
      </p:sp>
      <p:sp>
        <p:nvSpPr>
          <p:cNvPr id="14" name="body">
            <a:extLst>
              <a:ext uri="{FF2B5EF4-FFF2-40B4-BE49-F238E27FC236}">
                <a16:creationId xmlns:a16="http://schemas.microsoft.com/office/drawing/2014/main" id="{FBA428BE-374B-439D-B27D-DEAB01FA9BF5}"/>
              </a:ext>
            </a:extLst>
          </p:cNvPr>
          <p:cNvSpPr>
            <a:spLocks noGrp="1"/>
          </p:cNvSpPr>
          <p:nvPr/>
        </p:nvSpPr>
        <p:spPr>
          <a:xfrm>
            <a:off x="6515100" y="2324100"/>
            <a:ext cx="5162550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175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175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2175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Карта и топология</a:t>
            </a:r>
          </a:p>
        </p:txBody>
      </p:sp>
      <p:sp>
        <p:nvSpPr>
          <p:cNvPr id="15" name="body">
            <a:extLst>
              <a:ext uri="{FF2B5EF4-FFF2-40B4-BE49-F238E27FC236}">
                <a16:creationId xmlns:a16="http://schemas.microsoft.com/office/drawing/2014/main" id="{EE66CD0A-D0B9-4F7F-9297-6F0D2A743848}"/>
              </a:ext>
            </a:extLst>
          </p:cNvPr>
          <p:cNvSpPr>
            <a:spLocks noGrp="1"/>
          </p:cNvSpPr>
          <p:nvPr/>
        </p:nvSpPr>
        <p:spPr>
          <a:xfrm>
            <a:off x="6515100" y="2809875"/>
            <a:ext cx="5000625" cy="7334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72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72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725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Участок, узел, дом, абонент и прибор. Поиск и переход к истории</a:t>
            </a:r>
          </a:p>
        </p:txBody>
      </p:sp>
      <p:sp>
        <p:nvSpPr>
          <p:cNvPr id="16" name="body">
            <a:extLst>
              <a:ext uri="{FF2B5EF4-FFF2-40B4-BE49-F238E27FC236}">
                <a16:creationId xmlns:a16="http://schemas.microsoft.com/office/drawing/2014/main" id="{194A2272-09FD-4488-B48C-076CD292C6D2}"/>
              </a:ext>
            </a:extLst>
          </p:cNvPr>
          <p:cNvSpPr>
            <a:spLocks noGrp="1"/>
          </p:cNvSpPr>
          <p:nvPr/>
        </p:nvSpPr>
        <p:spPr>
          <a:xfrm>
            <a:off x="800100" y="3619500"/>
            <a:ext cx="5162550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175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175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2175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Аналитика</a:t>
            </a:r>
          </a:p>
        </p:txBody>
      </p:sp>
      <p:sp>
        <p:nvSpPr>
          <p:cNvPr id="17" name="body">
            <a:extLst>
              <a:ext uri="{FF2B5EF4-FFF2-40B4-BE49-F238E27FC236}">
                <a16:creationId xmlns:a16="http://schemas.microsoft.com/office/drawing/2014/main" id="{A8DE3646-050B-4065-A898-27BF8B391757}"/>
              </a:ext>
            </a:extLst>
          </p:cNvPr>
          <p:cNvSpPr>
            <a:spLocks noGrp="1"/>
          </p:cNvSpPr>
          <p:nvPr/>
        </p:nvSpPr>
        <p:spPr>
          <a:xfrm>
            <a:off x="800100" y="4105275"/>
            <a:ext cx="5000625" cy="7334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72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72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725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Баланс, давление, профили, пороги и инженерные основания</a:t>
            </a:r>
          </a:p>
        </p:txBody>
      </p:sp>
      <p:sp>
        <p:nvSpPr>
          <p:cNvPr id="18" name="body">
            <a:extLst>
              <a:ext uri="{FF2B5EF4-FFF2-40B4-BE49-F238E27FC236}">
                <a16:creationId xmlns:a16="http://schemas.microsoft.com/office/drawing/2014/main" id="{717D7FF9-99FB-41C9-8949-E3486FF152CB}"/>
              </a:ext>
            </a:extLst>
          </p:cNvPr>
          <p:cNvSpPr>
            <a:spLocks noGrp="1"/>
          </p:cNvSpPr>
          <p:nvPr/>
        </p:nvSpPr>
        <p:spPr>
          <a:xfrm>
            <a:off x="6515100" y="3619500"/>
            <a:ext cx="5162550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175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175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2175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Работа служб</a:t>
            </a:r>
          </a:p>
        </p:txBody>
      </p:sp>
      <p:sp>
        <p:nvSpPr>
          <p:cNvPr id="19" name="body">
            <a:extLst>
              <a:ext uri="{FF2B5EF4-FFF2-40B4-BE49-F238E27FC236}">
                <a16:creationId xmlns:a16="http://schemas.microsoft.com/office/drawing/2014/main" id="{D71D2503-8E63-4681-9D55-9C6A7A7C94E9}"/>
              </a:ext>
            </a:extLst>
          </p:cNvPr>
          <p:cNvSpPr>
            <a:spLocks noGrp="1"/>
          </p:cNvSpPr>
          <p:nvPr/>
        </p:nvSpPr>
        <p:spPr>
          <a:xfrm>
            <a:off x="6515100" y="4105275"/>
            <a:ext cx="5000625" cy="7334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72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72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725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Ответственные, очередь, статусы, комментарии и повторная проверка</a:t>
            </a:r>
          </a:p>
        </p:txBody>
      </p:sp>
      <p:sp>
        <p:nvSpPr>
          <p:cNvPr id="20" name="body">
            <a:extLst>
              <a:ext uri="{FF2B5EF4-FFF2-40B4-BE49-F238E27FC236}">
                <a16:creationId xmlns:a16="http://schemas.microsoft.com/office/drawing/2014/main" id="{2A2EC613-AB47-488A-810D-9BB5A718C5BE}"/>
              </a:ext>
            </a:extLst>
          </p:cNvPr>
          <p:cNvSpPr>
            <a:spLocks noGrp="1"/>
          </p:cNvSpPr>
          <p:nvPr/>
        </p:nvSpPr>
        <p:spPr>
          <a:xfrm>
            <a:off x="800100" y="4914900"/>
            <a:ext cx="5162550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175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175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2175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Доступ и отчёты</a:t>
            </a:r>
          </a:p>
        </p:txBody>
      </p:sp>
      <p:sp>
        <p:nvSpPr>
          <p:cNvPr id="21" name="body">
            <a:extLst>
              <a:ext uri="{FF2B5EF4-FFF2-40B4-BE49-F238E27FC236}">
                <a16:creationId xmlns:a16="http://schemas.microsoft.com/office/drawing/2014/main" id="{0B72F7A0-3997-4247-8529-48D3749A138A}"/>
              </a:ext>
            </a:extLst>
          </p:cNvPr>
          <p:cNvSpPr>
            <a:spLocks noGrp="1"/>
          </p:cNvSpPr>
          <p:nvPr/>
        </p:nvSpPr>
        <p:spPr>
          <a:xfrm>
            <a:off x="800100" y="5400675"/>
            <a:ext cx="5000625" cy="7334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72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72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725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Роли, журнал, CSV/XLSX/PDF. Изоляция организаций не завершена</a:t>
            </a:r>
          </a:p>
        </p:txBody>
      </p:sp>
      <p:sp>
        <p:nvSpPr>
          <p:cNvPr id="22" name="body">
            <a:extLst>
              <a:ext uri="{FF2B5EF4-FFF2-40B4-BE49-F238E27FC236}">
                <a16:creationId xmlns:a16="http://schemas.microsoft.com/office/drawing/2014/main" id="{33A5DD47-C0E5-41F9-8939-BDE4B4879EB6}"/>
              </a:ext>
            </a:extLst>
          </p:cNvPr>
          <p:cNvSpPr>
            <a:spLocks noGrp="1"/>
          </p:cNvSpPr>
          <p:nvPr/>
        </p:nvSpPr>
        <p:spPr>
          <a:xfrm>
            <a:off x="6515100" y="4914900"/>
            <a:ext cx="5162550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175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175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2175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Помощник инженера</a:t>
            </a:r>
          </a:p>
        </p:txBody>
      </p:sp>
      <p:sp>
        <p:nvSpPr>
          <p:cNvPr id="23" name="body">
            <a:extLst>
              <a:ext uri="{FF2B5EF4-FFF2-40B4-BE49-F238E27FC236}">
                <a16:creationId xmlns:a16="http://schemas.microsoft.com/office/drawing/2014/main" id="{7CF898BB-D8F1-4BA3-BCDB-2B0AA933700D}"/>
              </a:ext>
            </a:extLst>
          </p:cNvPr>
          <p:cNvSpPr>
            <a:spLocks noGrp="1"/>
          </p:cNvSpPr>
          <p:nvPr/>
        </p:nvSpPr>
        <p:spPr>
          <a:xfrm>
            <a:off x="6515100" y="5400675"/>
            <a:ext cx="5000625" cy="7334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72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72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725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Инженерные правила. Облачный ИИ ещё не принят</a:t>
            </a:r>
          </a:p>
        </p:txBody>
      </p:sp>
      <p:sp>
        <p:nvSpPr>
          <p:cNvPr id="24" name="page">
            <a:extLst>
              <a:ext uri="{FF2B5EF4-FFF2-40B4-BE49-F238E27FC236}">
                <a16:creationId xmlns:a16="http://schemas.microsoft.com/office/drawing/2014/main" id="{9B46DE81-F993-4FC8-8B92-C67B4DD327ED}"/>
              </a:ext>
            </a:extLst>
          </p:cNvPr>
          <p:cNvSpPr>
            <a:spLocks noGrp="1"/>
          </p:cNvSpPr>
          <p:nvPr/>
        </p:nvSpPr>
        <p:spPr>
          <a:xfrm>
            <a:off x="11630025" y="6553200"/>
            <a:ext cx="304800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82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82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825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17377535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1A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B13A74BF-AFB8-4290-A669-FBDEDD23789B}"/>
              </a:ext>
            </a:extLst>
          </p:cNvPr>
          <p:cNvSpPr>
            <a:spLocks noGrp="1"/>
          </p:cNvSpPr>
          <p:nvPr/>
        </p:nvSpPr>
        <p:spPr>
          <a:xfrm>
            <a:off x="552450" y="771525"/>
            <a:ext cx="11087100" cy="9525"/>
          </a:xfrm>
          <a:prstGeom prst="rect">
            <a:avLst/>
          </a:prstGeom>
          <a:solidFill>
            <a:srgbClr val="34464F"/>
          </a:solidFill>
          <a:ln w="0">
            <a:noFill/>
          </a:ln>
        </p:spPr>
      </p:sp>
      <p:sp>
        <p:nvSpPr>
          <p:cNvPr id="2" name="brand">
            <a:extLst>
              <a:ext uri="{FF2B5EF4-FFF2-40B4-BE49-F238E27FC236}">
                <a16:creationId xmlns:a16="http://schemas.microsoft.com/office/drawing/2014/main" id="{80E5B382-EE5F-465F-B875-C663152E6D7E}"/>
              </a:ext>
            </a:extLst>
          </p:cNvPr>
          <p:cNvSpPr>
            <a:spLocks noGrp="1"/>
          </p:cNvSpPr>
          <p:nvPr/>
        </p:nvSpPr>
        <p:spPr>
          <a:xfrm>
            <a:off x="552450" y="285750"/>
            <a:ext cx="2000250" cy="333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6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6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1650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PACTIQO</a:t>
            </a:r>
          </a:p>
        </p:txBody>
      </p:sp>
      <p:sp>
        <p:nvSpPr>
          <p:cNvPr id="3" name="eyebrow">
            <a:extLst>
              <a:ext uri="{FF2B5EF4-FFF2-40B4-BE49-F238E27FC236}">
                <a16:creationId xmlns:a16="http://schemas.microsoft.com/office/drawing/2014/main" id="{05C4BFB3-87C2-455D-92E5-403830C92A3C}"/>
              </a:ext>
            </a:extLst>
          </p:cNvPr>
          <p:cNvSpPr>
            <a:spLocks noGrp="1"/>
          </p:cNvSpPr>
          <p:nvPr/>
        </p:nvSpPr>
        <p:spPr>
          <a:xfrm>
            <a:off x="7667625" y="342900"/>
            <a:ext cx="4000500" cy="238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900" b="0">
                <a:solidFill>
                  <a:srgbClr val="E3B575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900" b="0">
                <a:solidFill>
                  <a:srgbClr val="E3B575"/>
                </a:solidFill>
                <a:latin typeface="Golos Text"/>
                <a:ea typeface="Golos Text"/>
                <a:cs typeface="Golos Text"/>
              </a:defRPr>
            </a:pPr>
            <a:r>
              <a:rPr sz="900" b="0">
                <a:solidFill>
                  <a:srgbClr val="E3B575"/>
                </a:solidFill>
                <a:latin typeface="Golos Text"/>
                <a:ea typeface="Golos Text"/>
                <a:cs typeface="Golos Text"/>
              </a:rPr>
              <a:t>ПРИЛОЖЕНИЕ / АЛГОРИТМЫ</a:t>
            </a:r>
          </a:p>
        </p:txBody>
      </p:sp>
      <p:sp>
        <p:nvSpPr>
          <p:cNvPr id="4" name="title">
            <a:extLst>
              <a:ext uri="{FF2B5EF4-FFF2-40B4-BE49-F238E27FC236}">
                <a16:creationId xmlns:a16="http://schemas.microsoft.com/office/drawing/2014/main" id="{F99C6163-669B-4845-A013-7576C1E360F1}"/>
              </a:ext>
            </a:extLst>
          </p:cNvPr>
          <p:cNvSpPr>
            <a:spLocks noGrp="1"/>
          </p:cNvSpPr>
          <p:nvPr/>
        </p:nvSpPr>
        <p:spPr>
          <a:xfrm>
            <a:off x="533400" y="1047750"/>
            <a:ext cx="11096625" cy="11239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360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360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3600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Алгоритмы воды и газа</a:t>
            </a:r>
          </a:p>
        </p:txBody>
      </p:sp>
      <p:sp>
        <p:nvSpPr>
          <p:cNvPr id="5" name="foot">
            <a:extLst>
              <a:ext uri="{FF2B5EF4-FFF2-40B4-BE49-F238E27FC236}">
                <a16:creationId xmlns:a16="http://schemas.microsoft.com/office/drawing/2014/main" id="{F456A4F6-6FF7-429C-8ABF-3F4A11F8BB26}"/>
              </a:ext>
            </a:extLst>
          </p:cNvPr>
          <p:cNvSpPr>
            <a:spLocks noGrp="1"/>
          </p:cNvSpPr>
          <p:nvPr/>
        </p:nvSpPr>
        <p:spPr>
          <a:xfrm>
            <a:off x="552450" y="6353175"/>
            <a:ext cx="10763250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05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05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050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Пропуск связи не равен нулю. Аномалия требует подтверждения причины.</a:t>
            </a:r>
          </a:p>
        </p:txBody>
      </p:sp>
      <p:sp>
        <p:nvSpPr>
          <p:cNvPr id="6" name="body">
            <a:extLst>
              <a:ext uri="{FF2B5EF4-FFF2-40B4-BE49-F238E27FC236}">
                <a16:creationId xmlns:a16="http://schemas.microsoft.com/office/drawing/2014/main" id="{17B2D99E-559C-424E-BFBA-F8B976DD991F}"/>
              </a:ext>
            </a:extLst>
          </p:cNvPr>
          <p:cNvSpPr>
            <a:spLocks noGrp="1"/>
          </p:cNvSpPr>
          <p:nvPr/>
        </p:nvSpPr>
        <p:spPr>
          <a:xfrm>
            <a:off x="571500" y="2305050"/>
            <a:ext cx="5200650" cy="638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3225" b="1">
                <a:solidFill>
                  <a:srgbClr val="64D9DD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3225" b="1">
                <a:solidFill>
                  <a:srgbClr val="64D9DD"/>
                </a:solidFill>
                <a:latin typeface="Manrope"/>
                <a:ea typeface="Manrope"/>
                <a:cs typeface="Manrope"/>
              </a:defRPr>
            </a:pPr>
            <a:r>
              <a:rPr sz="3225" b="1">
                <a:solidFill>
                  <a:srgbClr val="64D9DD"/>
                </a:solidFill>
                <a:latin typeface="Manrope"/>
                <a:ea typeface="Manrope"/>
                <a:cs typeface="Manrope"/>
              </a:rPr>
              <a:t>Вода</a:t>
            </a:r>
          </a:p>
        </p:txBody>
      </p:sp>
      <p:sp>
        <p:nvSpPr>
          <p:cNvPr id="7" name="body">
            <a:extLst>
              <a:ext uri="{FF2B5EF4-FFF2-40B4-BE49-F238E27FC236}">
                <a16:creationId xmlns:a16="http://schemas.microsoft.com/office/drawing/2014/main" id="{1CAB961F-BB90-4F7D-B35D-4D49FBBBD592}"/>
              </a:ext>
            </a:extLst>
          </p:cNvPr>
          <p:cNvSpPr>
            <a:spLocks noGrp="1"/>
          </p:cNvSpPr>
          <p:nvPr/>
        </p:nvSpPr>
        <p:spPr>
          <a:xfrm>
            <a:off x="571500" y="3162300"/>
            <a:ext cx="457200" cy="3524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57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57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575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01</a:t>
            </a:r>
          </a:p>
        </p:txBody>
      </p:sp>
      <p:sp>
        <p:nvSpPr>
          <p:cNvPr id="8" name="body">
            <a:extLst>
              <a:ext uri="{FF2B5EF4-FFF2-40B4-BE49-F238E27FC236}">
                <a16:creationId xmlns:a16="http://schemas.microsoft.com/office/drawing/2014/main" id="{7A0BB936-8BBC-4AFD-A8DF-3C08560C6396}"/>
              </a:ext>
            </a:extLst>
          </p:cNvPr>
          <p:cNvSpPr>
            <a:spLocks noGrp="1"/>
          </p:cNvSpPr>
          <p:nvPr/>
        </p:nvSpPr>
        <p:spPr>
          <a:xfrm>
            <a:off x="1200150" y="3124200"/>
            <a:ext cx="4724400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950" b="0">
                <a:solidFill>
                  <a:srgbClr val="F4F4EE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950" b="0">
                <a:solidFill>
                  <a:srgbClr val="F4F4EE"/>
                </a:solidFill>
                <a:latin typeface="Golos Text"/>
                <a:ea typeface="Golos Text"/>
                <a:cs typeface="Golos Text"/>
              </a:defRPr>
            </a:pPr>
            <a:r>
              <a:rPr sz="1950" b="0">
                <a:solidFill>
                  <a:srgbClr val="F4F4EE"/>
                </a:solidFill>
                <a:latin typeface="Golos Text"/>
                <a:ea typeface="Golos Text"/>
                <a:cs typeface="Golos Text"/>
              </a:rPr>
              <a:t>Приём и единицы измерения</a:t>
            </a:r>
          </a:p>
        </p:txBody>
      </p:sp>
      <p:sp>
        <p:nvSpPr>
          <p:cNvPr id="9" name="body">
            <a:extLst>
              <a:ext uri="{FF2B5EF4-FFF2-40B4-BE49-F238E27FC236}">
                <a16:creationId xmlns:a16="http://schemas.microsoft.com/office/drawing/2014/main" id="{943BB520-5F0B-420F-8DDA-14027A98ACF3}"/>
              </a:ext>
            </a:extLst>
          </p:cNvPr>
          <p:cNvSpPr>
            <a:spLocks noGrp="1"/>
          </p:cNvSpPr>
          <p:nvPr/>
        </p:nvSpPr>
        <p:spPr>
          <a:xfrm>
            <a:off x="571500" y="3705225"/>
            <a:ext cx="457200" cy="3524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57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57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575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02</a:t>
            </a:r>
          </a:p>
        </p:txBody>
      </p:sp>
      <p:sp>
        <p:nvSpPr>
          <p:cNvPr id="10" name="body">
            <a:extLst>
              <a:ext uri="{FF2B5EF4-FFF2-40B4-BE49-F238E27FC236}">
                <a16:creationId xmlns:a16="http://schemas.microsoft.com/office/drawing/2014/main" id="{735FF1F6-57B3-4DB6-9919-BF89839C637D}"/>
              </a:ext>
            </a:extLst>
          </p:cNvPr>
          <p:cNvSpPr>
            <a:spLocks noGrp="1"/>
          </p:cNvSpPr>
          <p:nvPr/>
        </p:nvSpPr>
        <p:spPr>
          <a:xfrm>
            <a:off x="1200150" y="3667125"/>
            <a:ext cx="4724400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950" b="0">
                <a:solidFill>
                  <a:srgbClr val="F4F4EE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950" b="0">
                <a:solidFill>
                  <a:srgbClr val="F4F4EE"/>
                </a:solidFill>
                <a:latin typeface="Golos Text"/>
                <a:ea typeface="Golos Text"/>
                <a:cs typeface="Golos Text"/>
              </a:defRPr>
            </a:pPr>
            <a:r>
              <a:rPr sz="1950" b="0">
                <a:solidFill>
                  <a:srgbClr val="F4F4EE"/>
                </a:solidFill>
                <a:latin typeface="Golos Text"/>
                <a:ea typeface="Golos Text"/>
                <a:cs typeface="Golos Text"/>
              </a:rPr>
              <a:t>Согласованные интервалы</a:t>
            </a:r>
          </a:p>
        </p:txBody>
      </p:sp>
      <p:sp>
        <p:nvSpPr>
          <p:cNvPr id="11" name="body">
            <a:extLst>
              <a:ext uri="{FF2B5EF4-FFF2-40B4-BE49-F238E27FC236}">
                <a16:creationId xmlns:a16="http://schemas.microsoft.com/office/drawing/2014/main" id="{F239F55A-6F71-4541-B589-99D104006049}"/>
              </a:ext>
            </a:extLst>
          </p:cNvPr>
          <p:cNvSpPr>
            <a:spLocks noGrp="1"/>
          </p:cNvSpPr>
          <p:nvPr/>
        </p:nvSpPr>
        <p:spPr>
          <a:xfrm>
            <a:off x="571500" y="4248150"/>
            <a:ext cx="457200" cy="3524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57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57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575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03</a:t>
            </a:r>
          </a:p>
        </p:txBody>
      </p:sp>
      <p:sp>
        <p:nvSpPr>
          <p:cNvPr id="12" name="body">
            <a:extLst>
              <a:ext uri="{FF2B5EF4-FFF2-40B4-BE49-F238E27FC236}">
                <a16:creationId xmlns:a16="http://schemas.microsoft.com/office/drawing/2014/main" id="{7038F9FC-2577-4982-9A1E-343CF30A8CA5}"/>
              </a:ext>
            </a:extLst>
          </p:cNvPr>
          <p:cNvSpPr>
            <a:spLocks noGrp="1"/>
          </p:cNvSpPr>
          <p:nvPr/>
        </p:nvSpPr>
        <p:spPr>
          <a:xfrm>
            <a:off x="1200150" y="4210050"/>
            <a:ext cx="4724400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950" b="0">
                <a:solidFill>
                  <a:srgbClr val="F4F4EE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950" b="0">
                <a:solidFill>
                  <a:srgbClr val="F4F4EE"/>
                </a:solidFill>
                <a:latin typeface="Golos Text"/>
                <a:ea typeface="Golos Text"/>
                <a:cs typeface="Golos Text"/>
              </a:defRPr>
            </a:pPr>
            <a:r>
              <a:rPr sz="1950" b="0">
                <a:solidFill>
                  <a:srgbClr val="F4F4EE"/>
                </a:solidFill>
                <a:latin typeface="Golos Text"/>
                <a:ea typeface="Golos Text"/>
                <a:cs typeface="Golos Text"/>
              </a:rPr>
              <a:t>Подача, потребление и запас</a:t>
            </a:r>
          </a:p>
        </p:txBody>
      </p:sp>
      <p:sp>
        <p:nvSpPr>
          <p:cNvPr id="13" name="body">
            <a:extLst>
              <a:ext uri="{FF2B5EF4-FFF2-40B4-BE49-F238E27FC236}">
                <a16:creationId xmlns:a16="http://schemas.microsoft.com/office/drawing/2014/main" id="{2847D6A1-3741-4F8F-9683-50933CB243B4}"/>
              </a:ext>
            </a:extLst>
          </p:cNvPr>
          <p:cNvSpPr>
            <a:spLocks noGrp="1"/>
          </p:cNvSpPr>
          <p:nvPr/>
        </p:nvSpPr>
        <p:spPr>
          <a:xfrm>
            <a:off x="571500" y="4791075"/>
            <a:ext cx="457200" cy="3524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57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57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575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04</a:t>
            </a:r>
          </a:p>
        </p:txBody>
      </p:sp>
      <p:sp>
        <p:nvSpPr>
          <p:cNvPr id="14" name="body">
            <a:extLst>
              <a:ext uri="{FF2B5EF4-FFF2-40B4-BE49-F238E27FC236}">
                <a16:creationId xmlns:a16="http://schemas.microsoft.com/office/drawing/2014/main" id="{37793AE9-601E-4716-B799-2D19A2EFB7B4}"/>
              </a:ext>
            </a:extLst>
          </p:cNvPr>
          <p:cNvSpPr>
            <a:spLocks noGrp="1"/>
          </p:cNvSpPr>
          <p:nvPr/>
        </p:nvSpPr>
        <p:spPr>
          <a:xfrm>
            <a:off x="1200150" y="4752975"/>
            <a:ext cx="4724400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950" b="0">
                <a:solidFill>
                  <a:srgbClr val="F4F4EE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950" b="0">
                <a:solidFill>
                  <a:srgbClr val="F4F4EE"/>
                </a:solidFill>
                <a:latin typeface="Golos Text"/>
                <a:ea typeface="Golos Text"/>
                <a:cs typeface="Golos Text"/>
              </a:defRPr>
            </a:pPr>
            <a:r>
              <a:rPr sz="1950" b="0">
                <a:solidFill>
                  <a:srgbClr val="F4F4EE"/>
                </a:solidFill>
                <a:latin typeface="Golos Text"/>
                <a:ea typeface="Golos Text"/>
                <a:cs typeface="Golos Text"/>
              </a:rPr>
              <a:t>Баланс и адресная проверка</a:t>
            </a:r>
          </a:p>
        </p:txBody>
      </p:sp>
      <p:sp>
        <p:nvSpPr>
          <p:cNvPr id="15" name="body">
            <a:extLst>
              <a:ext uri="{FF2B5EF4-FFF2-40B4-BE49-F238E27FC236}">
                <a16:creationId xmlns:a16="http://schemas.microsoft.com/office/drawing/2014/main" id="{8F419866-D901-46CD-99AF-9C792076D466}"/>
              </a:ext>
            </a:extLst>
          </p:cNvPr>
          <p:cNvSpPr>
            <a:spLocks noGrp="1"/>
          </p:cNvSpPr>
          <p:nvPr/>
        </p:nvSpPr>
        <p:spPr>
          <a:xfrm>
            <a:off x="571500" y="5334000"/>
            <a:ext cx="457200" cy="3524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57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57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575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05</a:t>
            </a:r>
          </a:p>
        </p:txBody>
      </p:sp>
      <p:sp>
        <p:nvSpPr>
          <p:cNvPr id="16" name="body">
            <a:extLst>
              <a:ext uri="{FF2B5EF4-FFF2-40B4-BE49-F238E27FC236}">
                <a16:creationId xmlns:a16="http://schemas.microsoft.com/office/drawing/2014/main" id="{7BE6D52E-97EA-44A4-B619-A2CABA36A19D}"/>
              </a:ext>
            </a:extLst>
          </p:cNvPr>
          <p:cNvSpPr>
            <a:spLocks noGrp="1"/>
          </p:cNvSpPr>
          <p:nvPr/>
        </p:nvSpPr>
        <p:spPr>
          <a:xfrm>
            <a:off x="1200150" y="5295900"/>
            <a:ext cx="4724400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950" b="0">
                <a:solidFill>
                  <a:srgbClr val="F4F4EE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950" b="0">
                <a:solidFill>
                  <a:srgbClr val="F4F4EE"/>
                </a:solidFill>
                <a:latin typeface="Golos Text"/>
                <a:ea typeface="Golos Text"/>
                <a:cs typeface="Golos Text"/>
              </a:defRPr>
            </a:pPr>
            <a:r>
              <a:rPr sz="1950" b="0">
                <a:solidFill>
                  <a:srgbClr val="F4F4EE"/>
                </a:solidFill>
                <a:latin typeface="Golos Text"/>
                <a:ea typeface="Golos Text"/>
                <a:cs typeface="Golos Text"/>
              </a:rPr>
              <a:t>Результат и повторные показания</a:t>
            </a:r>
          </a:p>
        </p:txBody>
      </p:sp>
      <p:sp>
        <p:nvSpPr>
          <p:cNvPr id="17" name="body">
            <a:extLst>
              <a:ext uri="{FF2B5EF4-FFF2-40B4-BE49-F238E27FC236}">
                <a16:creationId xmlns:a16="http://schemas.microsoft.com/office/drawing/2014/main" id="{4EF18B7D-F118-4251-8FD9-7856E37496F2}"/>
              </a:ext>
            </a:extLst>
          </p:cNvPr>
          <p:cNvSpPr>
            <a:spLocks noGrp="1"/>
          </p:cNvSpPr>
          <p:nvPr/>
        </p:nvSpPr>
        <p:spPr>
          <a:xfrm>
            <a:off x="6286500" y="2305050"/>
            <a:ext cx="5200650" cy="638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3225" b="1">
                <a:solidFill>
                  <a:srgbClr val="E3B575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3225" b="1">
                <a:solidFill>
                  <a:srgbClr val="E3B575"/>
                </a:solidFill>
                <a:latin typeface="Manrope"/>
                <a:ea typeface="Manrope"/>
                <a:cs typeface="Manrope"/>
              </a:defRPr>
            </a:pPr>
            <a:r>
              <a:rPr sz="3225" b="1">
                <a:solidFill>
                  <a:srgbClr val="E3B575"/>
                </a:solidFill>
                <a:latin typeface="Manrope"/>
                <a:ea typeface="Manrope"/>
                <a:cs typeface="Manrope"/>
              </a:rPr>
              <a:t>Газ</a:t>
            </a:r>
          </a:p>
        </p:txBody>
      </p:sp>
      <p:sp>
        <p:nvSpPr>
          <p:cNvPr id="18" name="body">
            <a:extLst>
              <a:ext uri="{FF2B5EF4-FFF2-40B4-BE49-F238E27FC236}">
                <a16:creationId xmlns:a16="http://schemas.microsoft.com/office/drawing/2014/main" id="{031496C1-E475-4CD1-AD3D-19F211E6C376}"/>
              </a:ext>
            </a:extLst>
          </p:cNvPr>
          <p:cNvSpPr>
            <a:spLocks noGrp="1"/>
          </p:cNvSpPr>
          <p:nvPr/>
        </p:nvSpPr>
        <p:spPr>
          <a:xfrm>
            <a:off x="6286500" y="3162300"/>
            <a:ext cx="457200" cy="3524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57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57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575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01</a:t>
            </a:r>
          </a:p>
        </p:txBody>
      </p:sp>
      <p:sp>
        <p:nvSpPr>
          <p:cNvPr id="19" name="body">
            <a:extLst>
              <a:ext uri="{FF2B5EF4-FFF2-40B4-BE49-F238E27FC236}">
                <a16:creationId xmlns:a16="http://schemas.microsoft.com/office/drawing/2014/main" id="{A3160D74-B32B-4B1F-A795-CF155BD57999}"/>
              </a:ext>
            </a:extLst>
          </p:cNvPr>
          <p:cNvSpPr>
            <a:spLocks noGrp="1"/>
          </p:cNvSpPr>
          <p:nvPr/>
        </p:nvSpPr>
        <p:spPr>
          <a:xfrm>
            <a:off x="6915150" y="3124200"/>
            <a:ext cx="4724400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950" b="0">
                <a:solidFill>
                  <a:srgbClr val="F4F4EE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950" b="0">
                <a:solidFill>
                  <a:srgbClr val="F4F4EE"/>
                </a:solidFill>
                <a:latin typeface="Golos Text"/>
                <a:ea typeface="Golos Text"/>
                <a:cs typeface="Golos Text"/>
              </a:defRPr>
            </a:pPr>
            <a:r>
              <a:rPr sz="1950" b="0">
                <a:solidFill>
                  <a:srgbClr val="F4F4EE"/>
                </a:solidFill>
                <a:latin typeface="Golos Text"/>
                <a:ea typeface="Golos Text"/>
                <a:cs typeface="Golos Text"/>
              </a:rPr>
              <a:t>Приём и паспорт прибора</a:t>
            </a:r>
          </a:p>
        </p:txBody>
      </p:sp>
      <p:sp>
        <p:nvSpPr>
          <p:cNvPr id="20" name="body">
            <a:extLst>
              <a:ext uri="{FF2B5EF4-FFF2-40B4-BE49-F238E27FC236}">
                <a16:creationId xmlns:a16="http://schemas.microsoft.com/office/drawing/2014/main" id="{74FF3887-D03C-4D16-AF1A-8B9474F483B5}"/>
              </a:ext>
            </a:extLst>
          </p:cNvPr>
          <p:cNvSpPr>
            <a:spLocks noGrp="1"/>
          </p:cNvSpPr>
          <p:nvPr/>
        </p:nvSpPr>
        <p:spPr>
          <a:xfrm>
            <a:off x="6286500" y="3705225"/>
            <a:ext cx="457200" cy="3524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57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57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575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02</a:t>
            </a:r>
          </a:p>
        </p:txBody>
      </p:sp>
      <p:sp>
        <p:nvSpPr>
          <p:cNvPr id="21" name="body">
            <a:extLst>
              <a:ext uri="{FF2B5EF4-FFF2-40B4-BE49-F238E27FC236}">
                <a16:creationId xmlns:a16="http://schemas.microsoft.com/office/drawing/2014/main" id="{0021E0AC-C258-478A-851E-28817D0E82F1}"/>
              </a:ext>
            </a:extLst>
          </p:cNvPr>
          <p:cNvSpPr>
            <a:spLocks noGrp="1"/>
          </p:cNvSpPr>
          <p:nvPr/>
        </p:nvSpPr>
        <p:spPr>
          <a:xfrm>
            <a:off x="6915150" y="3667125"/>
            <a:ext cx="4724400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950" b="0">
                <a:solidFill>
                  <a:srgbClr val="F4F4EE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950" b="0">
                <a:solidFill>
                  <a:srgbClr val="F4F4EE"/>
                </a:solidFill>
                <a:latin typeface="Golos Text"/>
                <a:ea typeface="Golos Text"/>
                <a:cs typeface="Golos Text"/>
              </a:defRPr>
            </a:pPr>
            <a:r>
              <a:rPr sz="1950" b="0">
                <a:solidFill>
                  <a:srgbClr val="F4F4EE"/>
                </a:solidFill>
                <a:latin typeface="Golos Text"/>
                <a:ea typeface="Golos Text"/>
                <a:cs typeface="Golos Text"/>
              </a:rPr>
              <a:t>Коррекция объёма требует приёмки</a:t>
            </a:r>
          </a:p>
        </p:txBody>
      </p:sp>
      <p:sp>
        <p:nvSpPr>
          <p:cNvPr id="22" name="body">
            <a:extLst>
              <a:ext uri="{FF2B5EF4-FFF2-40B4-BE49-F238E27FC236}">
                <a16:creationId xmlns:a16="http://schemas.microsoft.com/office/drawing/2014/main" id="{8A4F3C77-F334-436A-81EB-CE65D79BF006}"/>
              </a:ext>
            </a:extLst>
          </p:cNvPr>
          <p:cNvSpPr>
            <a:spLocks noGrp="1"/>
          </p:cNvSpPr>
          <p:nvPr/>
        </p:nvSpPr>
        <p:spPr>
          <a:xfrm>
            <a:off x="6286500" y="4248150"/>
            <a:ext cx="457200" cy="3524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57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57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575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03</a:t>
            </a:r>
          </a:p>
        </p:txBody>
      </p:sp>
      <p:sp>
        <p:nvSpPr>
          <p:cNvPr id="23" name="body">
            <a:extLst>
              <a:ext uri="{FF2B5EF4-FFF2-40B4-BE49-F238E27FC236}">
                <a16:creationId xmlns:a16="http://schemas.microsoft.com/office/drawing/2014/main" id="{3EFD6089-57A0-4E22-9075-8E2DBA974BCE}"/>
              </a:ext>
            </a:extLst>
          </p:cNvPr>
          <p:cNvSpPr>
            <a:spLocks noGrp="1"/>
          </p:cNvSpPr>
          <p:nvPr/>
        </p:nvSpPr>
        <p:spPr>
          <a:xfrm>
            <a:off x="6915150" y="4210050"/>
            <a:ext cx="4724400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950" b="0">
                <a:solidFill>
                  <a:srgbClr val="F4F4EE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950" b="0">
                <a:solidFill>
                  <a:srgbClr val="F4F4EE"/>
                </a:solidFill>
                <a:latin typeface="Golos Text"/>
                <a:ea typeface="Golos Text"/>
                <a:cs typeface="Golos Text"/>
              </a:defRPr>
            </a:pPr>
            <a:r>
              <a:rPr sz="1950" b="0">
                <a:solidFill>
                  <a:srgbClr val="F4F4EE"/>
                </a:solidFill>
                <a:latin typeface="Golos Text"/>
                <a:ea typeface="Golos Text"/>
                <a:cs typeface="Golos Text"/>
              </a:rPr>
              <a:t>Баланс распределителя</a:t>
            </a:r>
          </a:p>
        </p:txBody>
      </p:sp>
      <p:sp>
        <p:nvSpPr>
          <p:cNvPr id="24" name="body">
            <a:extLst>
              <a:ext uri="{FF2B5EF4-FFF2-40B4-BE49-F238E27FC236}">
                <a16:creationId xmlns:a16="http://schemas.microsoft.com/office/drawing/2014/main" id="{453D43C5-4EAF-473B-9CDC-F56D56F7D326}"/>
              </a:ext>
            </a:extLst>
          </p:cNvPr>
          <p:cNvSpPr>
            <a:spLocks noGrp="1"/>
          </p:cNvSpPr>
          <p:nvPr/>
        </p:nvSpPr>
        <p:spPr>
          <a:xfrm>
            <a:off x="6286500" y="4791075"/>
            <a:ext cx="457200" cy="3524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57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57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575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04</a:t>
            </a:r>
          </a:p>
        </p:txBody>
      </p:sp>
      <p:sp>
        <p:nvSpPr>
          <p:cNvPr id="25" name="body">
            <a:extLst>
              <a:ext uri="{FF2B5EF4-FFF2-40B4-BE49-F238E27FC236}">
                <a16:creationId xmlns:a16="http://schemas.microsoft.com/office/drawing/2014/main" id="{5EFD4050-042D-4293-8F39-5927C07B0472}"/>
              </a:ext>
            </a:extLst>
          </p:cNvPr>
          <p:cNvSpPr>
            <a:spLocks noGrp="1"/>
          </p:cNvSpPr>
          <p:nvPr/>
        </p:nvSpPr>
        <p:spPr>
          <a:xfrm>
            <a:off x="6915150" y="4752975"/>
            <a:ext cx="4724400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950" b="0">
                <a:solidFill>
                  <a:srgbClr val="F4F4EE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950" b="0">
                <a:solidFill>
                  <a:srgbClr val="F4F4EE"/>
                </a:solidFill>
                <a:latin typeface="Golos Text"/>
                <a:ea typeface="Golos Text"/>
                <a:cs typeface="Golos Text"/>
              </a:defRPr>
            </a:pPr>
            <a:r>
              <a:rPr sz="1950" b="0">
                <a:solidFill>
                  <a:srgbClr val="F4F4EE"/>
                </a:solidFill>
                <a:latin typeface="Golos Text"/>
                <a:ea typeface="Golos Text"/>
                <a:cs typeface="Golos Text"/>
              </a:rPr>
              <a:t>Давление отдельным каналом</a:t>
            </a:r>
          </a:p>
        </p:txBody>
      </p:sp>
      <p:sp>
        <p:nvSpPr>
          <p:cNvPr id="26" name="body">
            <a:extLst>
              <a:ext uri="{FF2B5EF4-FFF2-40B4-BE49-F238E27FC236}">
                <a16:creationId xmlns:a16="http://schemas.microsoft.com/office/drawing/2014/main" id="{5BB8385D-B70D-432D-9933-CABC4C6C3A01}"/>
              </a:ext>
            </a:extLst>
          </p:cNvPr>
          <p:cNvSpPr>
            <a:spLocks noGrp="1"/>
          </p:cNvSpPr>
          <p:nvPr/>
        </p:nvSpPr>
        <p:spPr>
          <a:xfrm>
            <a:off x="6286500" y="5334000"/>
            <a:ext cx="457200" cy="3524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57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57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575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05</a:t>
            </a:r>
          </a:p>
        </p:txBody>
      </p:sp>
      <p:sp>
        <p:nvSpPr>
          <p:cNvPr id="27" name="body">
            <a:extLst>
              <a:ext uri="{FF2B5EF4-FFF2-40B4-BE49-F238E27FC236}">
                <a16:creationId xmlns:a16="http://schemas.microsoft.com/office/drawing/2014/main" id="{F35DED2A-7DEC-4D33-9237-22BAA11F99B3}"/>
              </a:ext>
            </a:extLst>
          </p:cNvPr>
          <p:cNvSpPr>
            <a:spLocks noGrp="1"/>
          </p:cNvSpPr>
          <p:nvPr/>
        </p:nvSpPr>
        <p:spPr>
          <a:xfrm>
            <a:off x="6915150" y="5295900"/>
            <a:ext cx="4724400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950" b="0">
                <a:solidFill>
                  <a:srgbClr val="F4F4EE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950" b="0">
                <a:solidFill>
                  <a:srgbClr val="F4F4EE"/>
                </a:solidFill>
                <a:latin typeface="Golos Text"/>
                <a:ea typeface="Golos Text"/>
                <a:cs typeface="Golos Text"/>
              </a:defRPr>
            </a:pPr>
            <a:r>
              <a:rPr sz="1950" b="0">
                <a:solidFill>
                  <a:srgbClr val="F4F4EE"/>
                </a:solidFill>
                <a:latin typeface="Golos Text"/>
                <a:ea typeface="Golos Text"/>
                <a:cs typeface="Golos Text"/>
              </a:rPr>
              <a:t>Профильная служба и отчёт</a:t>
            </a:r>
          </a:p>
        </p:txBody>
      </p:sp>
      <p:sp>
        <p:nvSpPr>
          <p:cNvPr id="28" name="page">
            <a:extLst>
              <a:ext uri="{FF2B5EF4-FFF2-40B4-BE49-F238E27FC236}">
                <a16:creationId xmlns:a16="http://schemas.microsoft.com/office/drawing/2014/main" id="{4AFD6D99-BAED-49FE-B71B-881792DBFA4D}"/>
              </a:ext>
            </a:extLst>
          </p:cNvPr>
          <p:cNvSpPr>
            <a:spLocks noGrp="1"/>
          </p:cNvSpPr>
          <p:nvPr/>
        </p:nvSpPr>
        <p:spPr>
          <a:xfrm>
            <a:off x="11630025" y="6553200"/>
            <a:ext cx="304800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82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82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825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21</a:t>
            </a:r>
          </a:p>
        </p:txBody>
      </p:sp>
    </p:spTree>
    <p:extLst>
      <p:ext uri="{BB962C8B-B14F-4D97-AF65-F5344CB8AC3E}">
        <p14:creationId xmlns:p14="http://schemas.microsoft.com/office/powerpoint/2010/main" val="3661235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1A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16188158-7E82-4231-80F4-2D566E877776}"/>
              </a:ext>
            </a:extLst>
          </p:cNvPr>
          <p:cNvSpPr>
            <a:spLocks noGrp="1"/>
          </p:cNvSpPr>
          <p:nvPr/>
        </p:nvSpPr>
        <p:spPr>
          <a:xfrm>
            <a:off x="552450" y="771525"/>
            <a:ext cx="11087100" cy="9525"/>
          </a:xfrm>
          <a:prstGeom prst="rect">
            <a:avLst/>
          </a:prstGeom>
          <a:solidFill>
            <a:srgbClr val="34464F"/>
          </a:solidFill>
          <a:ln w="0">
            <a:noFill/>
          </a:ln>
        </p:spPr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4CA6628-A3D8-48C4-BC8B-2419081D6711}"/>
              </a:ext>
            </a:extLst>
          </p:cNvPr>
          <p:cNvSpPr>
            <a:spLocks noGrp="1"/>
          </p:cNvSpPr>
          <p:nvPr/>
        </p:nvSpPr>
        <p:spPr>
          <a:xfrm>
            <a:off x="552450" y="3343275"/>
            <a:ext cx="11087100" cy="9525"/>
          </a:xfrm>
          <a:prstGeom prst="rect">
            <a:avLst/>
          </a:prstGeom>
          <a:solidFill>
            <a:srgbClr val="34464F"/>
          </a:solidFill>
          <a:ln w="0">
            <a:noFill/>
          </a:ln>
        </p:spPr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CDEE6AC-02B8-4241-8055-27F3BD46999A}"/>
              </a:ext>
            </a:extLst>
          </p:cNvPr>
          <p:cNvSpPr>
            <a:spLocks noGrp="1"/>
          </p:cNvSpPr>
          <p:nvPr/>
        </p:nvSpPr>
        <p:spPr>
          <a:xfrm>
            <a:off x="552450" y="4600575"/>
            <a:ext cx="11087100" cy="9525"/>
          </a:xfrm>
          <a:prstGeom prst="rect">
            <a:avLst/>
          </a:prstGeom>
          <a:solidFill>
            <a:srgbClr val="34464F"/>
          </a:solidFill>
          <a:ln w="0">
            <a:noFill/>
          </a:ln>
        </p:spPr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27139F5-5F38-4864-BA29-A1D847FE2CC6}"/>
              </a:ext>
            </a:extLst>
          </p:cNvPr>
          <p:cNvSpPr>
            <a:spLocks noGrp="1"/>
          </p:cNvSpPr>
          <p:nvPr/>
        </p:nvSpPr>
        <p:spPr>
          <a:xfrm>
            <a:off x="552450" y="5857875"/>
            <a:ext cx="11087100" cy="9525"/>
          </a:xfrm>
          <a:prstGeom prst="rect">
            <a:avLst/>
          </a:prstGeom>
          <a:solidFill>
            <a:srgbClr val="34464F"/>
          </a:solidFill>
          <a:ln w="0">
            <a:noFill/>
          </a:ln>
        </p:spPr>
      </p:sp>
      <p:sp>
        <p:nvSpPr>
          <p:cNvPr id="5" name="brand">
            <a:extLst>
              <a:ext uri="{FF2B5EF4-FFF2-40B4-BE49-F238E27FC236}">
                <a16:creationId xmlns:a16="http://schemas.microsoft.com/office/drawing/2014/main" id="{65D56025-3594-4EFB-A2AC-C11426A2EA2B}"/>
              </a:ext>
            </a:extLst>
          </p:cNvPr>
          <p:cNvSpPr>
            <a:spLocks noGrp="1"/>
          </p:cNvSpPr>
          <p:nvPr/>
        </p:nvSpPr>
        <p:spPr>
          <a:xfrm>
            <a:off x="552450" y="285750"/>
            <a:ext cx="2000250" cy="333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6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6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1650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PACTIQO</a:t>
            </a:r>
          </a:p>
        </p:txBody>
      </p:sp>
      <p:sp>
        <p:nvSpPr>
          <p:cNvPr id="6" name="eyebrow">
            <a:extLst>
              <a:ext uri="{FF2B5EF4-FFF2-40B4-BE49-F238E27FC236}">
                <a16:creationId xmlns:a16="http://schemas.microsoft.com/office/drawing/2014/main" id="{86BC24B5-C54A-40A2-95CC-0875FE457382}"/>
              </a:ext>
            </a:extLst>
          </p:cNvPr>
          <p:cNvSpPr>
            <a:spLocks noGrp="1"/>
          </p:cNvSpPr>
          <p:nvPr/>
        </p:nvSpPr>
        <p:spPr>
          <a:xfrm>
            <a:off x="7667625" y="342900"/>
            <a:ext cx="4000500" cy="238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900" b="0">
                <a:solidFill>
                  <a:srgbClr val="E3B575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900" b="0">
                <a:solidFill>
                  <a:srgbClr val="E3B575"/>
                </a:solidFill>
                <a:latin typeface="Golos Text"/>
                <a:ea typeface="Golos Text"/>
                <a:cs typeface="Golos Text"/>
              </a:defRPr>
            </a:pPr>
            <a:r>
              <a:rPr sz="900" b="0">
                <a:solidFill>
                  <a:srgbClr val="E3B575"/>
                </a:solidFill>
                <a:latin typeface="Golos Text"/>
                <a:ea typeface="Golos Text"/>
                <a:cs typeface="Golos Text"/>
              </a:rPr>
              <a:t>ПРИЛОЖЕНИЕ / ПОДТВЕРЖДЕНИЯ</a:t>
            </a:r>
          </a:p>
        </p:txBody>
      </p:sp>
      <p:sp>
        <p:nvSpPr>
          <p:cNvPr id="7" name="title">
            <a:extLst>
              <a:ext uri="{FF2B5EF4-FFF2-40B4-BE49-F238E27FC236}">
                <a16:creationId xmlns:a16="http://schemas.microsoft.com/office/drawing/2014/main" id="{D4616DE0-C18D-4B1B-AA4F-E693866A5B56}"/>
              </a:ext>
            </a:extLst>
          </p:cNvPr>
          <p:cNvSpPr>
            <a:spLocks noGrp="1"/>
          </p:cNvSpPr>
          <p:nvPr/>
        </p:nvSpPr>
        <p:spPr>
          <a:xfrm>
            <a:off x="533400" y="1047750"/>
            <a:ext cx="11096625" cy="11239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360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360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3600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Основа для совместного пилота</a:t>
            </a:r>
          </a:p>
        </p:txBody>
      </p:sp>
      <p:sp>
        <p:nvSpPr>
          <p:cNvPr id="8" name="foot">
            <a:extLst>
              <a:ext uri="{FF2B5EF4-FFF2-40B4-BE49-F238E27FC236}">
                <a16:creationId xmlns:a16="http://schemas.microsoft.com/office/drawing/2014/main" id="{80455684-9FD4-4429-BA98-E50E74C9CD67}"/>
              </a:ext>
            </a:extLst>
          </p:cNvPr>
          <p:cNvSpPr>
            <a:spLocks noGrp="1"/>
          </p:cNvSpPr>
          <p:nvPr/>
        </p:nvSpPr>
        <p:spPr>
          <a:xfrm>
            <a:off x="552450" y="6353175"/>
            <a:ext cx="10763250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05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05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050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Доказательства относятся к программному и испытательному контуру. Промышленный эффект измеряется в пилоте.</a:t>
            </a:r>
          </a:p>
        </p:txBody>
      </p:sp>
      <p:sp>
        <p:nvSpPr>
          <p:cNvPr id="9" name="body">
            <a:extLst>
              <a:ext uri="{FF2B5EF4-FFF2-40B4-BE49-F238E27FC236}">
                <a16:creationId xmlns:a16="http://schemas.microsoft.com/office/drawing/2014/main" id="{3B2B8C6D-E13A-4D95-8ECF-698CD983509E}"/>
              </a:ext>
            </a:extLst>
          </p:cNvPr>
          <p:cNvSpPr>
            <a:spLocks noGrp="1"/>
          </p:cNvSpPr>
          <p:nvPr/>
        </p:nvSpPr>
        <p:spPr>
          <a:xfrm>
            <a:off x="571500" y="2381250"/>
            <a:ext cx="857250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400" b="1">
                <a:solidFill>
                  <a:srgbClr val="64D9DD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400" b="1">
                <a:solidFill>
                  <a:srgbClr val="64D9DD"/>
                </a:solidFill>
                <a:latin typeface="Manrope"/>
                <a:ea typeface="Manrope"/>
                <a:cs typeface="Manrope"/>
              </a:defRPr>
            </a:pPr>
            <a:r>
              <a:rPr sz="2400" b="1">
                <a:solidFill>
                  <a:srgbClr val="64D9DD"/>
                </a:solidFill>
                <a:latin typeface="Manrope"/>
                <a:ea typeface="Manrope"/>
                <a:cs typeface="Manrope"/>
              </a:rPr>
              <a:t>01</a:t>
            </a:r>
          </a:p>
        </p:txBody>
      </p:sp>
      <p:sp>
        <p:nvSpPr>
          <p:cNvPr id="10" name="body">
            <a:extLst>
              <a:ext uri="{FF2B5EF4-FFF2-40B4-BE49-F238E27FC236}">
                <a16:creationId xmlns:a16="http://schemas.microsoft.com/office/drawing/2014/main" id="{F5D40CD1-3A5F-4AB0-B3BC-AE8EC70BADD4}"/>
              </a:ext>
            </a:extLst>
          </p:cNvPr>
          <p:cNvSpPr>
            <a:spLocks noGrp="1"/>
          </p:cNvSpPr>
          <p:nvPr/>
        </p:nvSpPr>
        <p:spPr>
          <a:xfrm>
            <a:off x="1476375" y="2381250"/>
            <a:ext cx="4191000" cy="457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2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2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2250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Физические сообщения воды</a:t>
            </a:r>
          </a:p>
        </p:txBody>
      </p:sp>
      <p:sp>
        <p:nvSpPr>
          <p:cNvPr id="11" name="body">
            <a:extLst>
              <a:ext uri="{FF2B5EF4-FFF2-40B4-BE49-F238E27FC236}">
                <a16:creationId xmlns:a16="http://schemas.microsoft.com/office/drawing/2014/main" id="{6A8D6F7E-3844-4591-996E-9CC7F180DBCD}"/>
              </a:ext>
            </a:extLst>
          </p:cNvPr>
          <p:cNvSpPr>
            <a:spLocks noGrp="1"/>
          </p:cNvSpPr>
          <p:nvPr/>
        </p:nvSpPr>
        <p:spPr>
          <a:xfrm>
            <a:off x="6191250" y="2381250"/>
            <a:ext cx="5286375" cy="7905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80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80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800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Архив двух счётчиков от 09.10; текущий приём не подтверждён</a:t>
            </a:r>
          </a:p>
        </p:txBody>
      </p:sp>
      <p:sp>
        <p:nvSpPr>
          <p:cNvPr id="12" name="body">
            <a:extLst>
              <a:ext uri="{FF2B5EF4-FFF2-40B4-BE49-F238E27FC236}">
                <a16:creationId xmlns:a16="http://schemas.microsoft.com/office/drawing/2014/main" id="{CB0CACDE-A483-4AD2-9B04-85C4773FCBAB}"/>
              </a:ext>
            </a:extLst>
          </p:cNvPr>
          <p:cNvSpPr>
            <a:spLocks noGrp="1"/>
          </p:cNvSpPr>
          <p:nvPr/>
        </p:nvSpPr>
        <p:spPr>
          <a:xfrm>
            <a:off x="571500" y="3638550"/>
            <a:ext cx="857250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400" b="1">
                <a:solidFill>
                  <a:srgbClr val="64D9DD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400" b="1">
                <a:solidFill>
                  <a:srgbClr val="64D9DD"/>
                </a:solidFill>
                <a:latin typeface="Manrope"/>
                <a:ea typeface="Manrope"/>
                <a:cs typeface="Manrope"/>
              </a:defRPr>
            </a:pPr>
            <a:r>
              <a:rPr sz="2400" b="1">
                <a:solidFill>
                  <a:srgbClr val="64D9DD"/>
                </a:solidFill>
                <a:latin typeface="Manrope"/>
                <a:ea typeface="Manrope"/>
                <a:cs typeface="Manrope"/>
              </a:rPr>
              <a:t>02</a:t>
            </a:r>
          </a:p>
        </p:txBody>
      </p:sp>
      <p:sp>
        <p:nvSpPr>
          <p:cNvPr id="13" name="body">
            <a:extLst>
              <a:ext uri="{FF2B5EF4-FFF2-40B4-BE49-F238E27FC236}">
                <a16:creationId xmlns:a16="http://schemas.microsoft.com/office/drawing/2014/main" id="{B5ED3F76-124F-4167-A5AB-9AB507692649}"/>
              </a:ext>
            </a:extLst>
          </p:cNvPr>
          <p:cNvSpPr>
            <a:spLocks noGrp="1"/>
          </p:cNvSpPr>
          <p:nvPr/>
        </p:nvSpPr>
        <p:spPr>
          <a:xfrm>
            <a:off x="1476375" y="3638550"/>
            <a:ext cx="4191000" cy="457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2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2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2250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Программные проверки</a:t>
            </a:r>
          </a:p>
        </p:txBody>
      </p:sp>
      <p:sp>
        <p:nvSpPr>
          <p:cNvPr id="14" name="body">
            <a:extLst>
              <a:ext uri="{FF2B5EF4-FFF2-40B4-BE49-F238E27FC236}">
                <a16:creationId xmlns:a16="http://schemas.microsoft.com/office/drawing/2014/main" id="{544EAC35-E2FB-4E3A-A034-4A63570C6D66}"/>
              </a:ext>
            </a:extLst>
          </p:cNvPr>
          <p:cNvSpPr>
            <a:spLocks noGrp="1"/>
          </p:cNvSpPr>
          <p:nvPr/>
        </p:nvSpPr>
        <p:spPr>
          <a:xfrm>
            <a:off x="6191250" y="3638550"/>
            <a:ext cx="5286375" cy="7905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80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80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800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319 тестов. Копия восстановлена в другой схеме того же Neon</a:t>
            </a:r>
          </a:p>
        </p:txBody>
      </p:sp>
      <p:sp>
        <p:nvSpPr>
          <p:cNvPr id="15" name="body">
            <a:extLst>
              <a:ext uri="{FF2B5EF4-FFF2-40B4-BE49-F238E27FC236}">
                <a16:creationId xmlns:a16="http://schemas.microsoft.com/office/drawing/2014/main" id="{8538022F-B520-4733-AB3C-7ADC01436888}"/>
              </a:ext>
            </a:extLst>
          </p:cNvPr>
          <p:cNvSpPr>
            <a:spLocks noGrp="1"/>
          </p:cNvSpPr>
          <p:nvPr/>
        </p:nvSpPr>
        <p:spPr>
          <a:xfrm>
            <a:off x="571500" y="4895850"/>
            <a:ext cx="857250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400" b="1">
                <a:solidFill>
                  <a:srgbClr val="64D9DD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400" b="1">
                <a:solidFill>
                  <a:srgbClr val="64D9DD"/>
                </a:solidFill>
                <a:latin typeface="Manrope"/>
                <a:ea typeface="Manrope"/>
                <a:cs typeface="Manrope"/>
              </a:defRPr>
            </a:pPr>
            <a:r>
              <a:rPr sz="2400" b="1">
                <a:solidFill>
                  <a:srgbClr val="64D9DD"/>
                </a:solidFill>
                <a:latin typeface="Manrope"/>
                <a:ea typeface="Manrope"/>
                <a:cs typeface="Manrope"/>
              </a:rPr>
              <a:t>03</a:t>
            </a:r>
          </a:p>
        </p:txBody>
      </p:sp>
      <p:sp>
        <p:nvSpPr>
          <p:cNvPr id="16" name="body">
            <a:extLst>
              <a:ext uri="{FF2B5EF4-FFF2-40B4-BE49-F238E27FC236}">
                <a16:creationId xmlns:a16="http://schemas.microsoft.com/office/drawing/2014/main" id="{6A369FB4-EC0D-4DEA-B6D4-E1A99BB410E6}"/>
              </a:ext>
            </a:extLst>
          </p:cNvPr>
          <p:cNvSpPr>
            <a:spLocks noGrp="1"/>
          </p:cNvSpPr>
          <p:nvPr/>
        </p:nvSpPr>
        <p:spPr>
          <a:xfrm>
            <a:off x="1476375" y="4895850"/>
            <a:ext cx="4191000" cy="457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2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2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2250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Совместная приёмка</a:t>
            </a:r>
          </a:p>
        </p:txBody>
      </p:sp>
      <p:sp>
        <p:nvSpPr>
          <p:cNvPr id="17" name="body">
            <a:extLst>
              <a:ext uri="{FF2B5EF4-FFF2-40B4-BE49-F238E27FC236}">
                <a16:creationId xmlns:a16="http://schemas.microsoft.com/office/drawing/2014/main" id="{E52F8DA9-CAE7-4DF0-AECC-81BD1D615B43}"/>
              </a:ext>
            </a:extLst>
          </p:cNvPr>
          <p:cNvSpPr>
            <a:spLocks noGrp="1"/>
          </p:cNvSpPr>
          <p:nvPr/>
        </p:nvSpPr>
        <p:spPr>
          <a:xfrm>
            <a:off x="6191250" y="4895850"/>
            <a:ext cx="5286375" cy="7905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80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80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800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Предстоят: газовый прибор, доставка и длительная нагрузка</a:t>
            </a:r>
          </a:p>
        </p:txBody>
      </p:sp>
      <p:sp>
        <p:nvSpPr>
          <p:cNvPr id="18" name="page">
            <a:extLst>
              <a:ext uri="{FF2B5EF4-FFF2-40B4-BE49-F238E27FC236}">
                <a16:creationId xmlns:a16="http://schemas.microsoft.com/office/drawing/2014/main" id="{20CCE5A3-46D3-4E72-82D1-26CB4ACD175A}"/>
              </a:ext>
            </a:extLst>
          </p:cNvPr>
          <p:cNvSpPr>
            <a:spLocks noGrp="1"/>
          </p:cNvSpPr>
          <p:nvPr/>
        </p:nvSpPr>
        <p:spPr>
          <a:xfrm>
            <a:off x="11630025" y="6553200"/>
            <a:ext cx="304800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82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82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825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22</a:t>
            </a:r>
          </a:p>
        </p:txBody>
      </p:sp>
    </p:spTree>
    <p:extLst>
      <p:ext uri="{BB962C8B-B14F-4D97-AF65-F5344CB8AC3E}">
        <p14:creationId xmlns:p14="http://schemas.microsoft.com/office/powerpoint/2010/main" val="8787221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1A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C4EF2D9B-F8E5-486D-9AE0-E313E66A6A42}"/>
              </a:ext>
            </a:extLst>
          </p:cNvPr>
          <p:cNvSpPr>
            <a:spLocks noGrp="1"/>
          </p:cNvSpPr>
          <p:nvPr/>
        </p:nvSpPr>
        <p:spPr>
          <a:xfrm>
            <a:off x="6076950" y="2590800"/>
            <a:ext cx="9525" cy="3095625"/>
          </a:xfrm>
          <a:prstGeom prst="rect">
            <a:avLst/>
          </a:prstGeom>
          <a:solidFill>
            <a:srgbClr val="33434B"/>
          </a:solidFill>
          <a:ln w="0">
            <a:noFill/>
          </a:ln>
        </p:spPr>
      </p:sp>
      <p:sp>
        <p:nvSpPr>
          <p:cNvPr id="2" name="brand">
            <a:extLst>
              <a:ext uri="{FF2B5EF4-FFF2-40B4-BE49-F238E27FC236}">
                <a16:creationId xmlns:a16="http://schemas.microsoft.com/office/drawing/2014/main" id="{C4DAD497-A6DD-4E7F-9659-349A5153E8EA}"/>
              </a:ext>
            </a:extLst>
          </p:cNvPr>
          <p:cNvSpPr>
            <a:spLocks noGrp="1"/>
          </p:cNvSpPr>
          <p:nvPr/>
        </p:nvSpPr>
        <p:spPr>
          <a:xfrm>
            <a:off x="571500" y="304800"/>
            <a:ext cx="6667500" cy="2762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05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05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050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PACTIQO / METERING</a:t>
            </a:r>
          </a:p>
        </p:txBody>
      </p:sp>
      <p:sp>
        <p:nvSpPr>
          <p:cNvPr id="3" name="title">
            <a:extLst>
              <a:ext uri="{FF2B5EF4-FFF2-40B4-BE49-F238E27FC236}">
                <a16:creationId xmlns:a16="http://schemas.microsoft.com/office/drawing/2014/main" id="{83BC8D1B-25EB-4CEA-8A77-230F2A2F7AF5}"/>
              </a:ext>
            </a:extLst>
          </p:cNvPr>
          <p:cNvSpPr>
            <a:spLocks noGrp="1"/>
          </p:cNvSpPr>
          <p:nvPr/>
        </p:nvSpPr>
        <p:spPr>
          <a:xfrm>
            <a:off x="571500" y="1047750"/>
            <a:ext cx="10953750" cy="1219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34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34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3450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От сигнала — к настройке и команде</a:t>
            </a:r>
          </a:p>
        </p:txBody>
      </p:sp>
      <p:sp>
        <p:nvSpPr>
          <p:cNvPr id="4" name="body">
            <a:extLst>
              <a:ext uri="{FF2B5EF4-FFF2-40B4-BE49-F238E27FC236}">
                <a16:creationId xmlns:a16="http://schemas.microsoft.com/office/drawing/2014/main" id="{E887D028-FA2D-4FB5-A18A-0E4326FEFD63}"/>
              </a:ext>
            </a:extLst>
          </p:cNvPr>
          <p:cNvSpPr>
            <a:spLocks noGrp="1"/>
          </p:cNvSpPr>
          <p:nvPr/>
        </p:nvSpPr>
        <p:spPr>
          <a:xfrm>
            <a:off x="590550" y="2695575"/>
            <a:ext cx="5143500" cy="4476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250" b="1">
                <a:solidFill>
                  <a:srgbClr val="64D9DD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250" b="1">
                <a:solidFill>
                  <a:srgbClr val="64D9DD"/>
                </a:solidFill>
                <a:latin typeface="Manrope"/>
                <a:ea typeface="Manrope"/>
                <a:cs typeface="Manrope"/>
              </a:defRPr>
            </a:pPr>
            <a:r>
              <a:rPr sz="2250" b="1">
                <a:solidFill>
                  <a:srgbClr val="64D9DD"/>
                </a:solidFill>
                <a:latin typeface="Manrope"/>
                <a:ea typeface="Manrope"/>
                <a:cs typeface="Manrope"/>
              </a:rPr>
              <a:t>Настройка платформы</a:t>
            </a:r>
          </a:p>
        </p:txBody>
      </p:sp>
      <p:sp>
        <p:nvSpPr>
          <p:cNvPr id="5" name="body">
            <a:extLst>
              <a:ext uri="{FF2B5EF4-FFF2-40B4-BE49-F238E27FC236}">
                <a16:creationId xmlns:a16="http://schemas.microsoft.com/office/drawing/2014/main" id="{66329C57-C69A-4DC5-8716-B26AEFF03F7D}"/>
              </a:ext>
            </a:extLst>
          </p:cNvPr>
          <p:cNvSpPr>
            <a:spLocks noGrp="1"/>
          </p:cNvSpPr>
          <p:nvPr/>
        </p:nvSpPr>
        <p:spPr>
          <a:xfrm>
            <a:off x="590550" y="3524250"/>
            <a:ext cx="5181600" cy="1781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875" b="0">
                <a:solidFill>
                  <a:srgbClr val="F4F4EE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875" b="0">
                <a:solidFill>
                  <a:srgbClr val="F4F4EE"/>
                </a:solidFill>
                <a:latin typeface="Golos Text"/>
                <a:ea typeface="Golos Text"/>
                <a:cs typeface="Golos Text"/>
              </a:defRPr>
            </a:pPr>
            <a:r>
              <a:rPr sz="1875" b="0">
                <a:solidFill>
                  <a:srgbClr val="F4F4EE"/>
                </a:solidFill>
                <a:latin typeface="Golos Text"/>
                <a:ea typeface="Golos Text"/>
                <a:cs typeface="Golos Text"/>
              </a:rPr>
              <a:t>Профиль прибора и разбор данных</a:t>
            </a:r>
          </a:p>
          <a:p>
            <a:pPr>
              <a:defRPr sz="1875" b="0">
                <a:solidFill>
                  <a:srgbClr val="F4F4EE"/>
                </a:solidFill>
                <a:latin typeface="Golos Text"/>
                <a:ea typeface="Golos Text"/>
                <a:cs typeface="Golos Text"/>
              </a:defRPr>
            </a:pPr>
            <a:r>
              <a:rPr sz="1875" b="0">
                <a:solidFill>
                  <a:srgbClr val="F4F4EE"/>
                </a:solidFill>
                <a:latin typeface="Golos Text"/>
                <a:ea typeface="Golos Text"/>
                <a:cs typeface="Golos Text"/>
              </a:rPr>
              <a:t>Адреса и формат регистров</a:t>
            </a:r>
          </a:p>
          <a:p>
            <a:pPr>
              <a:defRPr sz="1875" b="0">
                <a:solidFill>
                  <a:srgbClr val="F4F4EE"/>
                </a:solidFill>
                <a:latin typeface="Golos Text"/>
                <a:ea typeface="Golos Text"/>
                <a:cs typeface="Golos Text"/>
              </a:defRPr>
            </a:pPr>
            <a:r>
              <a:rPr sz="1875" b="0">
                <a:solidFill>
                  <a:srgbClr val="F4F4EE"/>
                </a:solidFill>
                <a:latin typeface="Golos Text"/>
                <a:ea typeface="Golos Text"/>
                <a:cs typeface="Golos Text"/>
              </a:rPr>
              <a:t>Период опроса Modbus на сервере</a:t>
            </a:r>
          </a:p>
          <a:p>
            <a:pPr>
              <a:defRPr sz="1875" b="0">
                <a:solidFill>
                  <a:srgbClr val="F4F4EE"/>
                </a:solidFill>
                <a:latin typeface="Golos Text"/>
                <a:ea typeface="Golos Text"/>
                <a:cs typeface="Golos Text"/>
              </a:defRPr>
            </a:pPr>
            <a:r>
              <a:rPr sz="1875" b="0">
                <a:solidFill>
                  <a:srgbClr val="F4F4EE"/>
                </a:solidFill>
                <a:latin typeface="Golos Text"/>
                <a:ea typeface="Golos Text"/>
                <a:cs typeface="Golos Text"/>
              </a:rPr>
              <a:t>Назначения и обработка событий</a:t>
            </a:r>
          </a:p>
        </p:txBody>
      </p:sp>
      <p:sp>
        <p:nvSpPr>
          <p:cNvPr id="6" name="body">
            <a:extLst>
              <a:ext uri="{FF2B5EF4-FFF2-40B4-BE49-F238E27FC236}">
                <a16:creationId xmlns:a16="http://schemas.microsoft.com/office/drawing/2014/main" id="{80880BEB-1B59-4ED1-BB6D-A37403F3BB6D}"/>
              </a:ext>
            </a:extLst>
          </p:cNvPr>
          <p:cNvSpPr>
            <a:spLocks noGrp="1"/>
          </p:cNvSpPr>
          <p:nvPr/>
        </p:nvSpPr>
        <p:spPr>
          <a:xfrm>
            <a:off x="6572250" y="2695575"/>
            <a:ext cx="5019675" cy="4476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250" b="1">
                <a:solidFill>
                  <a:srgbClr val="E5BB76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250" b="1">
                <a:solidFill>
                  <a:srgbClr val="E5BB76"/>
                </a:solidFill>
                <a:latin typeface="Manrope"/>
                <a:ea typeface="Manrope"/>
                <a:cs typeface="Manrope"/>
              </a:defRPr>
            </a:pPr>
            <a:r>
              <a:rPr sz="2250" b="1">
                <a:solidFill>
                  <a:srgbClr val="E5BB76"/>
                </a:solidFill>
                <a:latin typeface="Manrope"/>
                <a:ea typeface="Manrope"/>
                <a:cs typeface="Manrope"/>
              </a:rPr>
              <a:t>Команды прибору</a:t>
            </a:r>
          </a:p>
        </p:txBody>
      </p:sp>
      <p:sp>
        <p:nvSpPr>
          <p:cNvPr id="7" name="body">
            <a:extLst>
              <a:ext uri="{FF2B5EF4-FFF2-40B4-BE49-F238E27FC236}">
                <a16:creationId xmlns:a16="http://schemas.microsoft.com/office/drawing/2014/main" id="{D3968CD9-6088-4543-93C8-1A0D57D1CD73}"/>
              </a:ext>
            </a:extLst>
          </p:cNvPr>
          <p:cNvSpPr>
            <a:spLocks noGrp="1"/>
          </p:cNvSpPr>
          <p:nvPr/>
        </p:nvSpPr>
        <p:spPr>
          <a:xfrm>
            <a:off x="6591300" y="3257550"/>
            <a:ext cx="4962525" cy="3714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425" b="0">
                <a:solidFill>
                  <a:srgbClr val="E5BB76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425" b="0">
                <a:solidFill>
                  <a:srgbClr val="E5BB76"/>
                </a:solidFill>
                <a:latin typeface="Golos Text"/>
                <a:ea typeface="Golos Text"/>
                <a:cs typeface="Golos Text"/>
              </a:defRPr>
            </a:pPr>
            <a:r>
              <a:rPr sz="1425" b="0">
                <a:solidFill>
                  <a:srgbClr val="E5BB76"/>
                </a:solidFill>
                <a:latin typeface="Golos Text"/>
                <a:ea typeface="Golos Text"/>
                <a:cs typeface="Golos Text"/>
              </a:rPr>
              <a:t>Этап интеграции выбранной модели</a:t>
            </a:r>
          </a:p>
        </p:txBody>
      </p:sp>
      <p:sp>
        <p:nvSpPr>
          <p:cNvPr id="8" name="body">
            <a:extLst>
              <a:ext uri="{FF2B5EF4-FFF2-40B4-BE49-F238E27FC236}">
                <a16:creationId xmlns:a16="http://schemas.microsoft.com/office/drawing/2014/main" id="{00E21FE7-83C9-4BCF-9DE1-D81DE4D82C70}"/>
              </a:ext>
            </a:extLst>
          </p:cNvPr>
          <p:cNvSpPr>
            <a:spLocks noGrp="1"/>
          </p:cNvSpPr>
          <p:nvPr/>
        </p:nvSpPr>
        <p:spPr>
          <a:xfrm>
            <a:off x="6591300" y="3819525"/>
            <a:ext cx="5029200" cy="1714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875" b="0">
                <a:solidFill>
                  <a:srgbClr val="F4F4EE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875" b="0">
                <a:solidFill>
                  <a:srgbClr val="F4F4EE"/>
                </a:solidFill>
                <a:latin typeface="Golos Text"/>
                <a:ea typeface="Golos Text"/>
                <a:cs typeface="Golos Text"/>
              </a:defRPr>
            </a:pPr>
            <a:r>
              <a:rPr sz="1875" b="0">
                <a:solidFill>
                  <a:srgbClr val="F4F4EE"/>
                </a:solidFill>
                <a:latin typeface="Golos Text"/>
                <a:ea typeface="Golos Text"/>
                <a:cs typeface="Golos Text"/>
              </a:rPr>
              <a:t>Поддержка команд и права доступа</a:t>
            </a:r>
          </a:p>
          <a:p>
            <a:pPr>
              <a:defRPr sz="1875" b="0">
                <a:solidFill>
                  <a:srgbClr val="F4F4EE"/>
                </a:solidFill>
                <a:latin typeface="Golos Text"/>
                <a:ea typeface="Golos Text"/>
                <a:cs typeface="Golos Text"/>
              </a:defRPr>
            </a:pPr>
            <a:r>
              <a:rPr sz="1875" b="0">
                <a:solidFill>
                  <a:srgbClr val="F4F4EE"/>
                </a:solidFill>
                <a:latin typeface="Golos Text"/>
                <a:ea typeface="Golos Text"/>
                <a:cs typeface="Golos Text"/>
              </a:rPr>
              <a:t>Отправка через адаптер</a:t>
            </a:r>
          </a:p>
          <a:p>
            <a:pPr>
              <a:defRPr sz="1875" b="0">
                <a:solidFill>
                  <a:srgbClr val="F4F4EE"/>
                </a:solidFill>
                <a:latin typeface="Golos Text"/>
                <a:ea typeface="Golos Text"/>
                <a:cs typeface="Golos Text"/>
              </a:defRPr>
            </a:pPr>
            <a:r>
              <a:rPr sz="1875" b="0">
                <a:solidFill>
                  <a:srgbClr val="F4F4EE"/>
                </a:solidFill>
                <a:latin typeface="Golos Text"/>
                <a:ea typeface="Golos Text"/>
                <a:cs typeface="Golos Text"/>
              </a:rPr>
              <a:t>Ответ устройства</a:t>
            </a:r>
          </a:p>
          <a:p>
            <a:pPr>
              <a:defRPr sz="1875" b="0">
                <a:solidFill>
                  <a:srgbClr val="F4F4EE"/>
                </a:solidFill>
                <a:latin typeface="Golos Text"/>
                <a:ea typeface="Golos Text"/>
                <a:cs typeface="Golos Text"/>
              </a:defRPr>
            </a:pPr>
            <a:r>
              <a:rPr sz="1875" b="0">
                <a:solidFill>
                  <a:srgbClr val="F4F4EE"/>
                </a:solidFill>
                <a:latin typeface="Golos Text"/>
                <a:ea typeface="Golos Text"/>
                <a:cs typeface="Golos Text"/>
              </a:rPr>
              <a:t>Повторное чтение результата</a:t>
            </a:r>
          </a:p>
        </p:txBody>
      </p:sp>
      <p:sp>
        <p:nvSpPr>
          <p:cNvPr id="9" name="foot">
            <a:extLst>
              <a:ext uri="{FF2B5EF4-FFF2-40B4-BE49-F238E27FC236}">
                <a16:creationId xmlns:a16="http://schemas.microsoft.com/office/drawing/2014/main" id="{4F18A95E-0CDB-4450-9838-09D69A4BC590}"/>
              </a:ext>
            </a:extLst>
          </p:cNvPr>
          <p:cNvSpPr>
            <a:spLocks noGrp="1"/>
          </p:cNvSpPr>
          <p:nvPr/>
        </p:nvSpPr>
        <p:spPr>
          <a:xfrm>
            <a:off x="590550" y="6200775"/>
            <a:ext cx="10829925" cy="457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27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27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275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Приём сигнала и обратное управление — разные возможности. Проверяем каждую для выбранного прибора.</a:t>
            </a:r>
          </a:p>
        </p:txBody>
      </p:sp>
      <p:sp>
        <p:nvSpPr>
          <p:cNvPr id="10" name="page">
            <a:extLst>
              <a:ext uri="{FF2B5EF4-FFF2-40B4-BE49-F238E27FC236}">
                <a16:creationId xmlns:a16="http://schemas.microsoft.com/office/drawing/2014/main" id="{025DB100-7A8A-4D81-B5C2-15331CC0F841}"/>
              </a:ext>
            </a:extLst>
          </p:cNvPr>
          <p:cNvSpPr>
            <a:spLocks noGrp="1"/>
          </p:cNvSpPr>
          <p:nvPr/>
        </p:nvSpPr>
        <p:spPr>
          <a:xfrm>
            <a:off x="11630025" y="6553200"/>
            <a:ext cx="304800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82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82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825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23</a:t>
            </a:r>
          </a:p>
        </p:txBody>
      </p:sp>
    </p:spTree>
    <p:extLst>
      <p:ext uri="{BB962C8B-B14F-4D97-AF65-F5344CB8AC3E}">
        <p14:creationId xmlns:p14="http://schemas.microsoft.com/office/powerpoint/2010/main" val="1289158618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2024</Words>
  <Application>Microsoft Office PowerPoint</Application>
  <DocSecurity>0</DocSecurity>
  <PresentationFormat>Широкоэкранный</PresentationFormat>
  <Paragraphs>343</Paragraphs>
  <Slides>23</Slides>
  <Notes>23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7" baseType="lpstr">
      <vt:lpstr>Aptos</vt:lpstr>
      <vt:lpstr>Golos Text</vt:lpstr>
      <vt:lpstr>Manrope</vt:lpstr>
      <vt:lpstr>ChatGPT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Маркет</cp:lastModifiedBy>
  <cp:revision>1</cp:revision>
  <dcterms:created xsi:type="dcterms:W3CDTF">2026-10-11T19:43:37Z</dcterms:created>
  <dcterms:modified xsi:type="dcterms:W3CDTF">2026-10-19T14:03:08Z</dcterms:modified>
</cp:coreProperties>
</file>