
<file path=[Content_Types].xml><?xml version="1.0" encoding="utf-8"?>
<ns0:Types xmlns:ns0="http://schemas.openxmlformats.org/package/2006/content-types">
  <ns0:Default Extension="fntdata" ContentType="application/x-fontdata"/>
  <ns0:Default Extension="jpeg" ContentType="image/jpeg"/>
  <ns0:Default Extension="png" ContentType="image/png"/>
  <ns0:Default Extension="rels" ContentType="application/vnd.openxmlformats-package.relationships+xml"/>
  <ns0:Default Extension="xml" ContentType="application/xml"/>
  <ns0:Override PartName="/ppt/presentation.xml" ContentType="application/vnd.openxmlformats-officedocument.presentationml.presentation.main+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12.xml" ContentType="application/vnd.openxmlformats-officedocument.presentationml.slide+xml"/>
  <ns0:Override PartName="/ppt/slides/slide13.xml" ContentType="application/vnd.openxmlformats-officedocument.presentationml.slide+xml"/>
  <ns0:Override PartName="/ppt/slides/slide14.xml" ContentType="application/vnd.openxmlformats-officedocument.presentationml.slide+xml"/>
  <ns0:Override PartName="/ppt/slides/slide15.xml" ContentType="application/vnd.openxmlformats-officedocument.presentationml.slide+xml"/>
  <ns0:Override PartName="/ppt/slides/slide16.xml" ContentType="application/vnd.openxmlformats-officedocument.presentationml.slide+xml"/>
  <ns0:Override PartName="/ppt/slides/slide17.xml" ContentType="application/vnd.openxmlformats-officedocument.presentationml.slide+xml"/>
  <ns0:Override PartName="/ppt/slides/slide18.xml" ContentType="application/vnd.openxmlformats-officedocument.presentationml.slide+xml"/>
  <ns0:Override PartName="/ppt/slides/slide19.xml" ContentType="application/vnd.openxmlformats-officedocument.presentationml.slide+xml"/>
  <ns0:Override PartName="/ppt/slides/slide20.xml" ContentType="application/vnd.openxmlformats-officedocument.presentationml.slide+xml"/>
  <ns0:Override PartName="/ppt/slides/slide21.xml" ContentType="application/vnd.openxmlformats-officedocument.presentationml.slide+xml"/>
  <ns0:Override PartName="/ppt/slides/slide22.xml" ContentType="application/vnd.openxmlformats-officedocument.presentationml.slide+xml"/>
  <ns0:Override PartName="/ppt/slides/slide23.xml" ContentType="application/vnd.openxmlformats-officedocument.presentationml.slide+xml"/>
  <ns0:Override PartName="/ppt/slides/slide24.xml" ContentType="application/vnd.openxmlformats-officedocument.presentationml.slide+xml"/>
  <ns0:Override PartName="/ppt/slides/slide25.xml" ContentType="application/vnd.openxmlformats-officedocument.presentationml.slide+xml"/>
  <ns0:Override PartName="/ppt/slides/slide26.xml" ContentType="application/vnd.openxmlformats-officedocument.presentationml.slide+xml"/>
  <ns0:Override PartName="/ppt/slides/slide27.xml" ContentType="application/vnd.openxmlformats-officedocument.presentationml.slide+xml"/>
  <ns0:Override PartName="/ppt/slides/slide28.xml" ContentType="application/vnd.openxmlformats-officedocument.presentationml.slide+xml"/>
  <ns0:Override PartName="/ppt/notesMasters/notesMaster1.xml" ContentType="application/vnd.openxmlformats-officedocument.presentationml.notesMaster+xml"/>
  <ns0:Override PartName="/ppt/presProps.xml" ContentType="application/vnd.openxmlformats-officedocument.presentationml.presProps+xml"/>
  <ns0:Override PartName="/ppt/viewProps.xml" ContentType="application/vnd.openxmlformats-officedocument.presentationml.viewProps+xml"/>
  <ns0:Override PartName="/ppt/theme/theme1.xml" ContentType="application/vnd.openxmlformats-officedocument.theme+xml"/>
  <ns0:Override PartName="/ppt/tableStyles.xml" ContentType="application/vnd.openxmlformats-officedocument.presentationml.tableStyles+xml"/>
  <ns0:Override PartName="/ppt/slideLayouts/slideLayout1.xml" ContentType="application/vnd.openxmlformats-officedocument.presentationml.slideLayout+xml"/>
  <ns0:Override PartName="/ppt/slideLayouts/slideLayout2.xml" ContentType="application/vnd.openxmlformats-officedocument.presentationml.slideLayout+xml"/>
  <ns0:Override PartName="/ppt/slideLayouts/slideLayout3.xml" ContentType="application/vnd.openxmlformats-officedocument.presentationml.slideLayout+xml"/>
  <ns0:Override PartName="/ppt/slideLayouts/slideLayout4.xml" ContentType="application/vnd.openxmlformats-officedocument.presentationml.slideLayout+xml"/>
  <ns0:Override PartName="/ppt/slideLayouts/slideLayout5.xml" ContentType="application/vnd.openxmlformats-officedocument.presentationml.slideLayout+xml"/>
  <ns0:Override PartName="/ppt/slideLayouts/slideLayout6.xml" ContentType="application/vnd.openxmlformats-officedocument.presentationml.slideLayout+xml"/>
  <ns0:Override PartName="/ppt/theme/theme2.xml" ContentType="application/vnd.openxmlformats-officedocument.theme+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notesSlides/notesSlide3.xml" ContentType="application/vnd.openxmlformats-officedocument.presentationml.notesSlide+xml"/>
  <ns0:Override PartName="/ppt/notesSlides/notesSlide4.xml" ContentType="application/vnd.openxmlformats-officedocument.presentationml.notesSlide+xml"/>
  <ns0:Override PartName="/ppt/notesSlides/notesSlide5.xml" ContentType="application/vnd.openxmlformats-officedocument.presentationml.notesSlide+xml"/>
  <ns0:Override PartName="/ppt/notesSlides/notesSlide6.xml" ContentType="application/vnd.openxmlformats-officedocument.presentationml.notesSlide+xml"/>
  <ns0:Override PartName="/ppt/notesSlides/notesSlide7.xml" ContentType="application/vnd.openxmlformats-officedocument.presentationml.notesSlide+xml"/>
  <ns0:Override PartName="/ppt/notesSlides/notesSlide8.xml" ContentType="application/vnd.openxmlformats-officedocument.presentationml.notesSlide+xml"/>
  <ns0:Override PartName="/ppt/notesSlides/notesSlide9.xml" ContentType="application/vnd.openxmlformats-officedocument.presentationml.notesSlide+xml"/>
  <ns0:Override PartName="/ppt/notesSlides/notesSlide10.xml" ContentType="application/vnd.openxmlformats-officedocument.presentationml.notesSlide+xml"/>
  <ns0:Override PartName="/ppt/notesSlides/notesSlide11.xml" ContentType="application/vnd.openxmlformats-officedocument.presentationml.notesSlide+xml"/>
  <ns0:Override PartName="/ppt/notesSlides/notesSlide12.xml" ContentType="application/vnd.openxmlformats-officedocument.presentationml.notesSlide+xml"/>
  <ns0:Override PartName="/ppt/notesSlides/notesSlide13.xml" ContentType="application/vnd.openxmlformats-officedocument.presentationml.notesSlide+xml"/>
  <ns0:Override PartName="/ppt/notesSlides/notesSlide14.xml" ContentType="application/vnd.openxmlformats-officedocument.presentationml.notesSlide+xml"/>
  <ns0:Override PartName="/ppt/notesSlides/notesSlide15.xml" ContentType="application/vnd.openxmlformats-officedocument.presentationml.notesSlide+xml"/>
  <ns0:Override PartName="/ppt/notesSlides/notesSlide16.xml" ContentType="application/vnd.openxmlformats-officedocument.presentationml.notesSlide+xml"/>
  <ns0:Override PartName="/ppt/notesSlides/notesSlide17.xml" ContentType="application/vnd.openxmlformats-officedocument.presentationml.notesSlide+xml"/>
  <ns0:Override PartName="/ppt/notesSlides/notesSlide18.xml" ContentType="application/vnd.openxmlformats-officedocument.presentationml.notesSlide+xml"/>
  <ns0:Override PartName="/ppt/notesSlides/notesSlide19.xml" ContentType="application/vnd.openxmlformats-officedocument.presentationml.notesSlide+xml"/>
  <ns0:Override PartName="/ppt/notesSlides/notesSlide20.xml" ContentType="application/vnd.openxmlformats-officedocument.presentationml.notesSlide+xml"/>
  <ns0:Override PartName="/ppt/notesSlides/notesSlide21.xml" ContentType="application/vnd.openxmlformats-officedocument.presentationml.notesSlide+xml"/>
  <ns0:Override PartName="/ppt/notesSlides/notesSlide22.xml" ContentType="application/vnd.openxmlformats-officedocument.presentationml.notesSlide+xml"/>
  <ns0:Override PartName="/ppt/notesSlides/notesSlide23.xml" ContentType="application/vnd.openxmlformats-officedocument.presentationml.notesSlide+xml"/>
  <ns0:Override PartName="/ppt/notesSlides/notesSlide24.xml" ContentType="application/vnd.openxmlformats-officedocument.presentationml.notesSlide+xml"/>
  <ns0:Override PartName="/ppt/notesSlides/notesSlide25.xml" ContentType="application/vnd.openxmlformats-officedocument.presentationml.notesSlide+xml"/>
  <ns0:Override PartName="/ppt/notesSlides/notesSlide26.xml" ContentType="application/vnd.openxmlformats-officedocument.presentationml.notesSlide+xml"/>
  <ns0:Override PartName="/ppt/notesSlides/notesSlide27.xml" ContentType="application/vnd.openxmlformats-officedocument.presentationml.notesSlide+xml"/>
  <ns0:Override PartName="/ppt/notesSlides/notesSlide28.xml" ContentType="application/vnd.openxmlformats-officedocument.presentationml.notesSlide+xml"/>
  <ns0:Override PartName="/docProps/core.xml" ContentType="application/vnd.openxmlformats-package.core-properties+xml"/>
  <ns0:Override PartName="/docProps/app.xml" ContentType="application/vnd.openxmlformats-officedocument.extended-properties+xml"/>
  <ns0:Override PartName="/ppt/slides/slide29.xml" ContentType="application/vnd.openxmlformats-officedocument.presentationml.slide+xml"/>
</ns0: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ns0:presentation xmlns:ns0="http://schemas.openxmlformats.org/presentationml/2006/main" xmlns:ns1="http://schemas.openxmlformats.org/officeDocument/2006/relationships" xmlns:ns2="http://schemas.openxmlformats.org/drawingml/2006/main" embedTrueTypeFonts="1">
  <ns0:sldMasterIdLst>
    <ns0:sldMasterId id="2147483648" ns1:id="rId1"/>
  </ns0:sldMasterIdLst>
  <ns0:notesMasterIdLst>
    <ns0:notesMasterId ns1:id="rId30"/>
  </ns0:notesMasterIdLst>
  <ns0:sldIdLst>
    <ns0:sldId id="256" ns1:id="rId2"/>
    <ns0:sldId id="257" ns1:id="rId3"/>
    <ns0:sldId id="258" ns1:id="rId4"/>
    <ns0:sldId id="259" ns1:id="rId5"/>
    <ns0:sldId id="260" ns1:id="rId6"/>
    <ns0:sldId id="261" ns1:id="rId7"/>
    <ns0:sldId id="262" ns1:id="rId8"/>
    <ns0:sldId id="263" ns1:id="rId9"/>
    <ns0:sldId id="264" ns1:id="rId10"/>
    <ns0:sldId id="265" ns1:id="rId11"/>
    <ns0:sldId id="266" ns1:id="rId12"/>
    <ns0:sldId id="267" ns1:id="rId13"/>
    <ns0:sldId id="268" ns1:id="rId14"/>
    <ns0:sldId id="269" ns1:id="rId15"/>
    <ns0:sldId id="270" ns1:id="rId16"/>
    <ns0:sldId id="271" ns1:id="rId17"/>
    <ns0:sldId id="272" ns1:id="rId18"/>
    <ns0:sldId id="273" ns1:id="rId19"/>
    <ns0:sldId id="274" ns1:id="rId20"/>
    <ns0:sldId id="275" ns1:id="rId21"/>
    <ns0:sldId id="276" ns1:id="rId22"/>
    <ns0:sldId id="277" ns1:id="rId23"/>
    <ns0:sldId id="278" ns1:id="rId24"/>
    <ns0:sldId id="279" ns1:id="rId25"/>
    <ns0:sldId id="280" ns1:id="rId26"/>
    <ns0:sldId id="281" ns1:id="rId27"/>
    <ns0:sldId id="282" ns1:id="rId28"/>
    <ns0:sldId id="283" ns1:id="rId29"/>
    <ns0:sldId id="284" ns1:id="rIdTeam20261021"/>
  </ns0:sldIdLst>
  <ns0:sldSz cx="12192000" cy="6858000"/>
  <ns0:notesSz cx="6858000" cy="9144000"/>
  <ns0:embeddedFontLst>
    <ns0:embeddedFont>
      <ns0:font typeface="Golos Text" panose="020B0503020202020204" pitchFamily="34" charset="0"/>
      <ns0:regular ns1:id="rId31"/>
    </ns0:embeddedFont>
    <ns0:embeddedFont>
      <ns0:font typeface="Manrope" pitchFamily="2" charset="0"/>
      <ns0:bold ns1:id="rId32"/>
    </ns0:embeddedFont>
  </ns0:embeddedFontLst>
  <ns0:defaultTextStyle>
    <ns2:defPPr>
      <ns2:defRPr lang="ru-RU"/>
    </ns2:defPPr>
    <ns2:lvl1pPr marL="0" algn="l" defTabSz="914400" rtl="0" eaLnBrk="1" latinLnBrk="0" hangingPunct="1">
      <ns2:defRPr sz="1800" kern="1200">
        <ns2:solidFill>
          <ns2:schemeClr val="tx1"/>
        </ns2:solidFill>
        <ns2:latin typeface="+mn-lt"/>
        <ns2:ea typeface="+mn-ea"/>
        <ns2:cs typeface="+mn-cs"/>
      </ns2:defRPr>
    </ns2:lvl1pPr>
    <ns2:lvl2pPr marL="457200" algn="l" defTabSz="914400" rtl="0" eaLnBrk="1" latinLnBrk="0" hangingPunct="1">
      <ns2:defRPr sz="1800" kern="1200">
        <ns2:solidFill>
          <ns2:schemeClr val="tx1"/>
        </ns2:solidFill>
        <ns2:latin typeface="+mn-lt"/>
        <ns2:ea typeface="+mn-ea"/>
        <ns2:cs typeface="+mn-cs"/>
      </ns2:defRPr>
    </ns2:lvl2pPr>
    <ns2:lvl3pPr marL="914400" algn="l" defTabSz="914400" rtl="0" eaLnBrk="1" latinLnBrk="0" hangingPunct="1">
      <ns2:defRPr sz="1800" kern="1200">
        <ns2:solidFill>
          <ns2:schemeClr val="tx1"/>
        </ns2:solidFill>
        <ns2:latin typeface="+mn-lt"/>
        <ns2:ea typeface="+mn-ea"/>
        <ns2:cs typeface="+mn-cs"/>
      </ns2:defRPr>
    </ns2:lvl3pPr>
    <ns2:lvl4pPr marL="1371600" algn="l" defTabSz="914400" rtl="0" eaLnBrk="1" latinLnBrk="0" hangingPunct="1">
      <ns2:defRPr sz="1800" kern="1200">
        <ns2:solidFill>
          <ns2:schemeClr val="tx1"/>
        </ns2:solidFill>
        <ns2:latin typeface="+mn-lt"/>
        <ns2:ea typeface="+mn-ea"/>
        <ns2:cs typeface="+mn-cs"/>
      </ns2:defRPr>
    </ns2:lvl4pPr>
    <ns2:lvl5pPr marL="1828800" algn="l" defTabSz="914400" rtl="0" eaLnBrk="1" latinLnBrk="0" hangingPunct="1">
      <ns2:defRPr sz="1800" kern="1200">
        <ns2:solidFill>
          <ns2:schemeClr val="tx1"/>
        </ns2:solidFill>
        <ns2:latin typeface="+mn-lt"/>
        <ns2:ea typeface="+mn-ea"/>
        <ns2:cs typeface="+mn-cs"/>
      </ns2:defRPr>
    </ns2:lvl5pPr>
    <ns2:lvl6pPr marL="2286000" algn="l" defTabSz="914400" rtl="0" eaLnBrk="1" latinLnBrk="0" hangingPunct="1">
      <ns2:defRPr sz="1800" kern="1200">
        <ns2:solidFill>
          <ns2:schemeClr val="tx1"/>
        </ns2:solidFill>
        <ns2:latin typeface="+mn-lt"/>
        <ns2:ea typeface="+mn-ea"/>
        <ns2:cs typeface="+mn-cs"/>
      </ns2:defRPr>
    </ns2:lvl6pPr>
    <ns2:lvl7pPr marL="2743200" algn="l" defTabSz="914400" rtl="0" eaLnBrk="1" latinLnBrk="0" hangingPunct="1">
      <ns2:defRPr sz="1800" kern="1200">
        <ns2:solidFill>
          <ns2:schemeClr val="tx1"/>
        </ns2:solidFill>
        <ns2:latin typeface="+mn-lt"/>
        <ns2:ea typeface="+mn-ea"/>
        <ns2:cs typeface="+mn-cs"/>
      </ns2:defRPr>
    </ns2:lvl7pPr>
    <ns2:lvl8pPr marL="3200400" algn="l" defTabSz="914400" rtl="0" eaLnBrk="1" latinLnBrk="0" hangingPunct="1">
      <ns2:defRPr sz="1800" kern="1200">
        <ns2:solidFill>
          <ns2:schemeClr val="tx1"/>
        </ns2:solidFill>
        <ns2:latin typeface="+mn-lt"/>
        <ns2:ea typeface="+mn-ea"/>
        <ns2:cs typeface="+mn-cs"/>
      </ns2:defRPr>
    </ns2:lvl8pPr>
    <ns2:lvl9pPr marL="3657600" algn="l" defTabSz="914400" rtl="0" eaLnBrk="1" latinLnBrk="0" hangingPunct="1">
      <ns2:defRPr sz="1800" kern="1200">
        <ns2:solidFill>
          <ns2:schemeClr val="tx1"/>
        </ns2:solidFill>
        <ns2:latin typeface="+mn-lt"/>
        <ns2:ea typeface="+mn-ea"/>
        <ns2:cs typeface="+mn-cs"/>
      </ns2:defRPr>
    </ns2:lvl9pPr>
  </ns0:defaultTextStyle>
  <ns0:modifyVerifier cryptProviderType="rsaAES" cryptAlgorithmClass="hash" cryptAlgorithmType="typeAny" cryptAlgorithmSid="14" spinCount="100000" saltData="+UO29Y2+3pH+gLkC/vgiRA==" hashData="KDEcVk1U4cxjZib+BwclgoQJ3FQYYAhz2t2wCgMHFOoADVpsF+n1EQvJ1IJuSklCX6bhjubGIXNsuGhmVE+Y+A=="/>
</ns0: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24"/>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ns0:Relationships xmlns:ns0="http://schemas.openxmlformats.org/package/2006/relationships"><ns0:Relationship Id="rId13" Type="http://schemas.openxmlformats.org/officeDocument/2006/relationships/slide" Target="slides/slide12.xml" /><ns0:Relationship Id="rId18" Type="http://schemas.openxmlformats.org/officeDocument/2006/relationships/slide" Target="slides/slide17.xml" /><ns0:Relationship Id="rId26" Type="http://schemas.openxmlformats.org/officeDocument/2006/relationships/slide" Target="slides/slide25.xml" /><ns0:Relationship Id="rId3" Type="http://schemas.openxmlformats.org/officeDocument/2006/relationships/slide" Target="slides/slide2.xml" /><ns0:Relationship Id="rId21" Type="http://schemas.openxmlformats.org/officeDocument/2006/relationships/slide" Target="slides/slide20.xml" /><ns0:Relationship Id="rId34" Type="http://schemas.openxmlformats.org/officeDocument/2006/relationships/viewProps" Target="viewProps.xml" /><ns0:Relationship Id="rId7" Type="http://schemas.openxmlformats.org/officeDocument/2006/relationships/slide" Target="slides/slide6.xml" /><ns0:Relationship Id="rId12" Type="http://schemas.openxmlformats.org/officeDocument/2006/relationships/slide" Target="slides/slide11.xml" /><ns0:Relationship Id="rId17" Type="http://schemas.openxmlformats.org/officeDocument/2006/relationships/slide" Target="slides/slide16.xml" /><ns0:Relationship Id="rId25" Type="http://schemas.openxmlformats.org/officeDocument/2006/relationships/slide" Target="slides/slide24.xml" /><ns0:Relationship Id="rId33" Type="http://schemas.openxmlformats.org/officeDocument/2006/relationships/presProps" Target="presProps.xml" /><ns0:Relationship Id="rId2" Type="http://schemas.openxmlformats.org/officeDocument/2006/relationships/slide" Target="slides/slide1.xml" /><ns0:Relationship Id="rId16" Type="http://schemas.openxmlformats.org/officeDocument/2006/relationships/slide" Target="slides/slide15.xml" /><ns0:Relationship Id="rId20" Type="http://schemas.openxmlformats.org/officeDocument/2006/relationships/slide" Target="slides/slide19.xml" /><ns0:Relationship Id="rId29" Type="http://schemas.openxmlformats.org/officeDocument/2006/relationships/slide" Target="slides/slide28.xml" /><ns0:Relationship Id="rId1" Type="http://schemas.openxmlformats.org/officeDocument/2006/relationships/slideMaster" Target="slideMasters/slideMaster1.xml" /><ns0:Relationship Id="rId6" Type="http://schemas.openxmlformats.org/officeDocument/2006/relationships/slide" Target="slides/slide5.xml" /><ns0:Relationship Id="rId11" Type="http://schemas.openxmlformats.org/officeDocument/2006/relationships/slide" Target="slides/slide10.xml" /><ns0:Relationship Id="rId24" Type="http://schemas.openxmlformats.org/officeDocument/2006/relationships/slide" Target="slides/slide23.xml" /><ns0:Relationship Id="rId32" Type="http://schemas.openxmlformats.org/officeDocument/2006/relationships/font" Target="fonts/font2.fntdata" /><ns0:Relationship Id="rId5" Type="http://schemas.openxmlformats.org/officeDocument/2006/relationships/slide" Target="slides/slide4.xml" /><ns0:Relationship Id="rId15" Type="http://schemas.openxmlformats.org/officeDocument/2006/relationships/slide" Target="slides/slide14.xml" /><ns0:Relationship Id="rId23" Type="http://schemas.openxmlformats.org/officeDocument/2006/relationships/slide" Target="slides/slide22.xml" /><ns0:Relationship Id="rId28" Type="http://schemas.openxmlformats.org/officeDocument/2006/relationships/slide" Target="slides/slide27.xml" /><ns0:Relationship Id="rId36" Type="http://schemas.openxmlformats.org/officeDocument/2006/relationships/tableStyles" Target="tableStyles.xml" /><ns0:Relationship Id="rId10" Type="http://schemas.openxmlformats.org/officeDocument/2006/relationships/slide" Target="slides/slide9.xml" /><ns0:Relationship Id="rId19" Type="http://schemas.openxmlformats.org/officeDocument/2006/relationships/slide" Target="slides/slide18.xml" /><ns0:Relationship Id="rId31" Type="http://schemas.openxmlformats.org/officeDocument/2006/relationships/font" Target="fonts/font1.fntdata" /><ns0:Relationship Id="rId4" Type="http://schemas.openxmlformats.org/officeDocument/2006/relationships/slide" Target="slides/slide3.xml" /><ns0:Relationship Id="rId9" Type="http://schemas.openxmlformats.org/officeDocument/2006/relationships/slide" Target="slides/slide8.xml" /><ns0:Relationship Id="rId14" Type="http://schemas.openxmlformats.org/officeDocument/2006/relationships/slide" Target="slides/slide13.xml" /><ns0:Relationship Id="rId22" Type="http://schemas.openxmlformats.org/officeDocument/2006/relationships/slide" Target="slides/slide21.xml" /><ns0:Relationship Id="rId27" Type="http://schemas.openxmlformats.org/officeDocument/2006/relationships/slide" Target="slides/slide26.xml" /><ns0:Relationship Id="rId30" Type="http://schemas.openxmlformats.org/officeDocument/2006/relationships/notesMaster" Target="notesMasters/notesMaster1.xml" /><ns0:Relationship Id="rId35" Type="http://schemas.openxmlformats.org/officeDocument/2006/relationships/theme" Target="theme/theme1.xml" /><ns0:Relationship Id="rId8" Type="http://schemas.openxmlformats.org/officeDocument/2006/relationships/slide" Target="slides/slide7.xml" /><ns0:Relationship Id="rIdTeam20261021" Type="http://schemas.openxmlformats.org/officeDocument/2006/relationships/slide" Target="slides/slide29.xml" /></ns0: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 · 00:00–00:25 (25 секунд)</a:t>
            </a:r>
          </a:p>
          <a:p>
            <a:endParaRPr/>
          </a:p>
          <a:p>
            <a:r>
              <a:t>Добрый вечер. Я Руслан Машкенов, основатель и алгоритмист проекта. Представляю ЕКЦ109+, городскую платформу управления обращениями и исполнением. За двенадцать минут покажу общую систему и один понятный путь: бабушка замечает течь у дома, сообщает о ней, служба организует ремонт, проверяющий принимает результат, а жительница получает ответ с фотографией. На экранах действующая платформа и учебные данные.</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 · 00:25–00:55 (30 секунд)</a:t>
            </a:r>
          </a:p>
          <a:p>
            <a:endParaRPr/>
          </a:p>
          <a:p>
            <a:r>
              <a:t>Начинаем с платформы. Здесь обращения, организации, исполнители, сроки, переписка и материалы работают в одном процессе. На главной сотрудник видит свои задачи и следующий шаг. Из очереди он открывает дело, карту или отчёт, сохраняя контекст. Это помогает избежать ситуации, когда информация есть в нескольких чатах, а ответственного за следующий шаг приходится искать вручную. Доступ и набор действий зависят от роли.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3 · 00:55–01:25 (30 секунд)</a:t>
            </a:r>
          </a:p>
          <a:p>
            <a:endParaRPr/>
          </a:p>
          <a:p>
            <a:r>
              <a:t>В одном деле участвуют разные люди. Житель сообщает о проблеме. Куратор помогает установить место и компетенцию. Руководитель службы принимает ответственность и выдаёт наряд. Бригада выполняет работу. Отдельный проверяющий оценивает результат. Курирующее управление и руководство города видят отклонения и могут дать поручение. Важно само разделение: исполнитель прикладывает доказательства, а решение о приёмке принимает другой участник.</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4 · 01:25–01:55 (30 секунд)</a:t>
            </a:r>
          </a:p>
          <a:p>
            <a:endParaRPr/>
          </a:p>
          <a:p>
            <a:r>
              <a:t>Командный центр даёт руководителю общую картину. На карте видны группы событий, затем конкретные адреса. Цвет помогает выделять срок и состояние. Из события открывается дело с ответственным органом и следующим действием. Это учебная выборка, а не статистика городского внедрения. Практический смысл карты в том, чтобы быстро перейти от общей проблемы района к конкретному исполнителю и проверяемому результату.</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5 · 01:55–02:30 (35 секунд)</a:t>
            </a:r>
          </a:p>
          <a:p>
            <a:endParaRPr/>
          </a:p>
          <a:p>
            <a:r>
              <a:t>Теперь посмотрим на процесс глазами жительницы. Она пишет привычными словами: у дома течёт вода, трудно пройти, помогите. Прикладывает фотографию. Мы используем учебную иллюстрацию, а текст диалога показывает предлагаемый пользовательский сценарий. Жительнице не нужно разбираться в структуре акимата. Платформа должна сохранить исходное сообщение и помочь довести его до нужной службы. Подключение официального канала WhatsApp входит в запуск пилота.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6 · 02:30–02:55 (25 секунд)</a:t>
            </a:r>
          </a:p>
          <a:p>
            <a:endParaRPr/>
          </a:p>
          <a:p>
            <a:r>
              <a:t>Если адрес неполный, нужен короткий уточняющий вопрос. Можно попросить номер дома, ориентир или геолокацию. Платформа различает точную точку и приблизительное место. Уточнение текста не сбрасывает назначенную службу и бригаду. Существенное изменение координат передаётся куратору на проверку, чтобы после назначения работа случайно не переехала на другой объект. Голосовой ввод потребует отдельной проверки распознавания русского и казахского языка.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7 · 02:55–03:20 (25 секунд)</a:t>
            </a:r>
          </a:p>
          <a:p>
            <a:endParaRPr/>
          </a:p>
          <a:p>
            <a:r>
              <a:t>В CRM появляется дело с номером и историей. Сохраняются исходный сигнал, место, материалы и дальнейшие решения. Куратор видит, какие сведения уже есть и что ещё требуется. Если второй человек сообщает о той же проблеме, его сигнал можно связать с существующим событием. При этом связь с каждым заявителем сохраняется отдельно. Общая авария не должна превращаться в потерянные или противоречащие друг другу заявки.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8 · 03:20–03:55 (35 секунд)</a:t>
            </a:r>
          </a:p>
          <a:p>
            <a:endParaRPr/>
          </a:p>
          <a:p>
            <a:r>
              <a:t>Маршрутизация уже работает по объяснимым правилам. Приоритет имеет подтверждённый паспорт объекта. Если паспорта нет, но тема понятна, система направляет вопрос профильному органу для первичного рассмотрения. Это ещё не доказательство, что он балансодержатель. Неясные и спорные ситуации остаются у куратора с причиной и вопросом для уточнения. У принятого дела автоматическое распределение не меняет исполнителя самовольно и не обнуляет сроки.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9 · 03:55–04:25 (30 секунд)</a:t>
            </a:r>
          </a:p>
          <a:p>
            <a:endParaRPr/>
          </a:p>
          <a:p>
            <a:r>
              <a:t>Следующий этап принципиален: организация должна принять обращение. Руководитель видит карточку и принимает её в работу либо объясняет, почему компетенция спорная. Сам факт направления ещё не равен началу ремонта. Незавершённая передача остаётся видимой для куратора. Такой порядок позволяет установить, у кого сейчас находится решение, и предотвращает бесконечную пересылку обращения между участниками без фактического принятия ответственности.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10 · 04:25–04:55 (30 секунд)</a:t>
            </a:r>
          </a:p>
          <a:p>
            <a:endParaRPr/>
          </a:p>
          <a:p>
            <a:r>
              <a:t>После принятия руководитель формирует наряд. В нём конкретная бригада, содержание работы, место и срок. Рабочие получают назначение в своём кабинете и видят необходимые материалы. Руководитель контролирует именно этот наряд, а не просит устный отчёт в стороннем чате. Если требуется участие другой организации, можно оформить отдельное обязательство соисполнителя и зависимость, сохраняя общую ответственность по исходному делу.</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11 · 04:55–05:25 (30 секунд)</a:t>
            </a:r>
          </a:p>
          <a:p>
            <a:endParaRPr/>
          </a:p>
          <a:p>
            <a:r>
              <a:t>Для жителя и руководителя важен ход работы, а не только итоговая отметка. Бригада последовательно фиксирует выезд, прибытие и осмотр. В журнале остаются автор и время каждого этапа. Это позволяет разобраться, где возникла задержка: до назначения, в дороге или уже на объекте. Сообщение об этапе готовится для жителя, а само дело продолжает оставаться на контроле до проверки результата.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12 · 05:25–05:55 (30 секунд)</a:t>
            </a:r>
          </a:p>
          <a:p>
            <a:endParaRPr/>
          </a:p>
          <a:p>
            <a:r>
              <a:t>В полевом кабинете рабочему не требуется заполнять сложную CRM. Он видит следующее действие и может добавить пояснение своими словами. Перед подтверждением платформа показывает сообщение, которое будет подготовлено жителю. После осмотра идут ремонт и восстановление благоустройства. Если выполнить работу не получается, есть отдельный сценарий обращения за помощью. Переходы показывают реальный этап, а окончание ремонта ещё не закрывает дело автоматически.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13 · 05:55–06:25 (30 секунд)</a:t>
            </a:r>
          </a:p>
          <a:p>
            <a:endParaRPr/>
          </a:p>
          <a:p>
            <a:r>
              <a:t>Переписка связана с карточкой дела. Здесь остаются уточнения жителя, служебные сообщения, решения руководителей и поручения. Например, бригада сообщает, что нужна муфта, руководитель согласует ресурс, куратор видит, кто должен решить вопрос. Участникам не приходится восстанавливать историю по разным чатам. При этом внутреннее обсуждение не раскрывается жителю, а персональный ответ направляется выбранному получателю, даже если у события несколько заявителей.</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14 · 06:25–06:55 (30 секунд)</a:t>
            </a:r>
          </a:p>
          <a:p>
            <a:endParaRPr/>
          </a:p>
          <a:p>
            <a:r>
              <a:t>Рассмотрим отдельную ветку: нужной детали нет. Бригада фиксирует препятствие, руководитель описывает причину, временные меры, ответственного и следующий контроль. Предложенный срок проходит согласование. Исходный срок остаётся в истории, поэтому перенос не скрывает задержку. Жителю можно дать понятное объяснение и обновлённый прогноз. Руководство видит не только красный статус, но и конкретное решение, которого сейчас не хватает для продолжения работ.</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15 · 06:55–07:30 (35 секунд)</a:t>
            </a:r>
          </a:p>
          <a:p>
            <a:endParaRPr/>
          </a:p>
          <a:p>
            <a:r>
              <a:t>После ремонта бригада прикладывает результат. В презентации показаны учебные изображения до и после, чтобы объяснить механику, а не выдать их за реальный ремонт. В рабочем процессе нужны фотографии фактического объекта и описание выполненных работ. Материал связывается с автором и текущим назначением. Само наличие красивой фотографии не доказывает устранение: дальше проверяющий должен сопоставить место, содержание обращения и представленный результат.</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16 · 07:30–08:05 (35 секунд)</a:t>
            </a:r>
          </a:p>
          <a:p>
            <a:endParaRPr/>
          </a:p>
          <a:p>
            <a:r>
              <a:t>Независимый проверяющий принимает материал, а затем оценивает результат работы. Он может подтвердить закрытие или вернуть исполнителю с замечанием. Отдельно проверяется возможность показывать фото жителю: на изображении не должны случайно раскрыться чужие персональные сведения. Эти решения разделены. Принятие файла, разрешение его публикации и итоговая приёмка не подменяют друг друга. В журнале сохраняются проверяющий, время и основание решения по текущему циклу.</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17 · 08:05–08:40 (35 секунд)</a:t>
            </a:r>
          </a:p>
          <a:p>
            <a:endParaRPr/>
          </a:p>
          <a:p>
            <a:r>
              <a:t>Возвращаемся к нашей жительнице. После приёмки она должна получить понятный ответ в исходном канале вместе с разрешённой фотографией результата. На слайде пример такого сообщения. Сейчас платформа формирует переписку и очередь ответов. Доставку в реальный WhatsApp мы выделяем в обязательную проверку интеграции: запись в CRM не считается получением сообщения. При пилоте нужно подтвердить цепочку до реального телефона и обработку ошибок доставки.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18 · 08:40–09:05 (25 секунд)</a:t>
            </a:r>
          </a:p>
          <a:p>
            <a:endParaRPr/>
          </a:p>
          <a:p>
            <a:r>
              <a:t>Ответ жителя является отдельным событием. Бабушка может подтвердить, что течь прекратилась и проход восстановлен. Её оценка сохраняется отдельно от приёмки контролёра. Если подтверждения нет, нельзя автоматически говорить, что житель доволен. Если заявителей несколько, платформа сохраняет обратную связь каждого. Это позволяет различать административное завершение работы и то, как результат оценивают люди, которые обратились за помощью.</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19 · 09:05–09:35 (30 секунд)</a:t>
            </a:r>
          </a:p>
          <a:p>
            <a:endParaRPr/>
          </a:p>
          <a:p>
            <a:r>
              <a:t>Если вода снова течёт, житель может возразить и открыть дело повторно. История предыдущей работы сохраняется. Старое фото после ремонта остаётся материалом прежнего цикла и не должно автоматически подтверждать новое устранение. Исполнитель проходит новый цикл, а проверяющий принимает свежий результат. Руководству видно повторное открытие, поэтому можно оценивать не только скорость закрытия, но и устойчивость решения проблемы.</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20 · 09:35–10:05 (30 секунд)</a:t>
            </a:r>
          </a:p>
          <a:p>
            <a:endParaRPr/>
          </a:p>
          <a:p>
            <a:r>
              <a:t>На уровне управления собирается межведомственный обзор. Видны открытые дела, сроки, препятствия, поручения, повторные сигналы, приёмка и подтверждения жителей. Показатель раскрывается до конкретных дел. Это позволяет обсуждать причину и требуемое решение, а не только сводное число. Важен и контроль коммуникации: подготовленный ответ, отправка провайдеру и получение жителем должны учитываться раздельно, чтобы отчётность не создавала ложного впечатления завершённости.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21 · 10:05–10:35 (30 секунд)</a:t>
            </a:r>
          </a:p>
          <a:p>
            <a:endParaRPr/>
          </a:p>
          <a:p>
            <a:r>
              <a:t>Техническая основа разделяет каналы общения и управление процессом. В центре единое дело со статусами, назначениями, сообщениями, материалами и журналом решений. Над ним работают кабинеты и командный центр. Текущий стенд использует сервер Node.js, локальную базу SQLite и браузерный интерфейс. Для промышленного запуска отдельно согласуются размещение, авторизация, интеграции, хранение файлов и восстановление. Эта структура позволяет подключать каналы без потери общей истории обращения.</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22 · 10:35–11:05 (30 секунд)</a:t>
            </a:r>
          </a:p>
          <a:p>
            <a:endParaRPr/>
          </a:p>
          <a:p>
            <a:r>
              <a:t>Сегодня мы заново выполнили учебную репетицию: все семьдесят четыре проверки прошли. Проверены назначения, этапы работ, препятствия, независимая приёмка, несколько заявителей и повторное открытие. Это доказательство работы сценария на стенде. Следующий шаг конкретен: официальный канал WhatsApp, подтверждённые данные об объектах и реальные участники. До эксплуатации также нужны испытания нагрузки, хранения материалов, разграничения доступа и восстановления. Эти задачи предлагаем закрепить в плане пилота.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23 · 11:05–11:35 (30 секунд)</a:t>
            </a:r>
          </a:p>
          <a:p>
            <a:endParaRPr/>
          </a:p>
          <a:p>
            <a:r>
              <a:t>Предлагаем ограниченный пилот в одном районе с одной службой и согласованными типами обращений. Нужны ответственные участники и реальные данные по выбранным объектам. Сначала измеряем исходный процесс, затем сравниваем время принятия, устранения, возвраты и доставку ответа. Критерий приёмки заключается в прохождении реальных обращений от сигнала до проверенного результата и обратной связи. Проценты экономии заранее не обещаем: их должен подтвердить измеренный результат пилота.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24 · 11:35–12:00 (25 секунд)</a:t>
            </a:r>
          </a:p>
          <a:p>
            <a:endParaRPr/>
          </a:p>
          <a:p>
            <a:r>
              <a:t>Таким образом, житель сообщает о проблеме, служба принимает ответственность, рабочие показывают ход исполнения, контролёр проверяет результат, а человек получает ответ с фотографией и может возразить. Предлагаем выбрать район, службу и куратора для пилота. Мы готовы согласовать критерии приёмки и показать полный цикл на реальных обращениях. Спасибо. В приложении есть подробности по интеграциям, доступам и измерению результата.</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25 · После основного показа, по вопросу комиссии</a:t>
            </a:r>
          </a:p>
          <a:p>
            <a:endParaRPr/>
          </a:p>
          <a:p>
            <a:r>
              <a:t>Резервный слайд. Внешняя доставка в этой репетиции не выполнялась. Проверка на реальном телефоне обязательна. Требования к шаблонам, окнам общения и согласиям уточняются по выбранному официальному провайдеру при подключении.</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26 · После основного показа, по вопросу комиссии</a:t>
            </a:r>
          </a:p>
          <a:p>
            <a:endParaRPr/>
          </a:p>
          <a:p>
            <a:r>
              <a:t>Резервный слайд. Переключение actor в локальном стенде используется для демонстрации ролей и не является производственным входом. Не заявлять наличие сертификации или соответствия регламенту без отдельного подтверждения.</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27 · После основного показа, по вопросу комиссии</a:t>
            </a:r>
          </a:p>
          <a:p>
            <a:endParaRPr/>
          </a:p>
          <a:p>
            <a:r>
              <a:t>Резервный слайд. Не приписывать правиловой логике обученную нейросеть. В текущем сценарии LLM не используется для маршрутизации. Входящие голосовые сообщения в репетиции представлены подготовленной расшифровкой.</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Слайд 28 · После основного показа, по вопросу комиссии</a:t>
            </a:r>
          </a:p>
          <a:p>
            <a:endParaRPr/>
          </a:p>
          <a:p>
            <a:r>
              <a:t>Резервный слайд. Целевые значения не заданы искусственно. До старта пилота зафиксировать определения, знаменатели, срок наблюдения повторных обращений и владельцев данных. Ожидаемый эффект следует считать гипотезой до получения результатов.</a:t>
            </a:r>
          </a:p>
          <a:p>
            <a:endParaRPr/>
          </a:p>
          <a:p>
            <a:r>
              <a:t>Источники: локальная платформа SHYMQALA, отдельная учебная репетиция 2026-10-14T10-34-55-840Z (74/74); docs/PRESENTATION_RUNBOOK_2026-10-14.md; docs/AUTOMATIC_INTAKE_2026-10-14.md; docs/PRESENTATION_READINESS_2026-10-13.md. Скриншоты сняты 14.10.2026. Диалоги жительницы являются учебным сценарием. Фотографии являются маркированными учебными иллюстрациями. Внешняя отправка в WhatsApp в репетиции не выполнялась.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0960421-4C7C-4AF3-BB57-014A0B44C67D}"/>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79A59F76-D133-4327-BDCE-C3364D8F57D4}"/>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F8D01495-E10B-4B1A-B114-0162C85A5BCD}"/>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E20D134-B7E6-4514-B383-1787E36D3AF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5ED5D7AA-F5BE-4FE4-A494-DBDD71DFDD00}"/>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2BADAD64-3D20-4F87-897A-05542701D96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7A303851-CFB4-4336-8CB9-0CF5B93327DD}"/>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B79C0262-8761-4392-A6B5-099D5468DD92}"/>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50AFDA8-373B-4445-9C17-330ED83DBA3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762FBDC0-7C07-48C7-8391-C84C5E4CD0D0}"/>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Relationships xmlns="http://schemas.openxmlformats.org/package/2006/relationships"><Relationship Id="rIdTeamImage" Type="http://schemas.openxmlformats.org/officeDocument/2006/relationships/image" Target="../media/team20261021.png"/><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232E"/>
        </a:solidFill>
        <a:effectLst/>
      </p:bgPr>
    </p:bg>
    <p:spTree>
      <p:nvGrpSpPr>
        <p:cNvPr id="1" name=""/>
        <p:cNvGrpSpPr/>
        <p:nvPr/>
      </p:nvGrpSpPr>
      <p:grpSpPr>
        <a:xfrm>
          <a:off x="0" y="0"/>
          <a:ext cx="0" cy="0"/>
          <a:chOff x="0" y="0"/>
          <a:chExt cx="0" cy="0"/>
        </a:xfrm>
      </p:grpSpPr>
      <p:sp>
        <p:nvSpPr>
          <p:cNvPr id="9" name="section">
            <a:extLst>
              <a:ext uri="{FF2B5EF4-FFF2-40B4-BE49-F238E27FC236}">
                <a16:creationId xmlns:a16="http://schemas.microsoft.com/office/drawing/2014/main" id="{AEA1516D-7DBD-4A32-8B1F-1D81FAAFBB97}"/>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62D3BE"/>
                </a:solidFill>
                <a:latin typeface="Manrope"/>
                <a:ea typeface="Manrope"/>
                <a:cs typeface="Manrope"/>
              </a:defRPr>
            </a:defPPr>
          </a:lstStyle>
          <a:p>
            <a:pPr>
              <a:defRPr sz="1200" b="1">
                <a:solidFill>
                  <a:srgbClr val="62D3BE"/>
                </a:solidFill>
                <a:latin typeface="Manrope"/>
                <a:ea typeface="Manrope"/>
                <a:cs typeface="Manrope"/>
              </a:defRPr>
            </a:pPr>
            <a:r>
              <a:rPr sz="1200" b="1">
                <a:solidFill>
                  <a:srgbClr val="62D3BE"/>
                </a:solidFill>
                <a:latin typeface="Manrope"/>
                <a:ea typeface="Manrope"/>
                <a:cs typeface="Manrope"/>
              </a:rPr>
              <a:t>PACTIQO / SHYMQALA</a:t>
            </a:r>
          </a:p>
        </p:txBody>
      </p:sp>
      <p:sp>
        <p:nvSpPr>
          <p:cNvPr id="2" name="footer">
            <a:extLst>
              <a:ext uri="{FF2B5EF4-FFF2-40B4-BE49-F238E27FC236}">
                <a16:creationId xmlns:a16="http://schemas.microsoft.com/office/drawing/2014/main" id="{ACEDE074-DCD5-49D0-B5BB-1B7C3F1CDD75}"/>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A3BBC3"/>
                </a:solidFill>
                <a:latin typeface="Golos Text"/>
                <a:ea typeface="Golos Text"/>
                <a:cs typeface="Golos Text"/>
              </a:defRPr>
            </a:defPPr>
          </a:lstStyle>
          <a:p>
            <a:pPr>
              <a:defRPr sz="1125" b="0">
                <a:solidFill>
                  <a:srgbClr val="A3BBC3"/>
                </a:solidFill>
                <a:latin typeface="Golos Text"/>
                <a:ea typeface="Golos Text"/>
                <a:cs typeface="Golos Text"/>
              </a:defRPr>
            </a:pPr>
            <a:r>
              <a:rPr sz="1125" b="0">
                <a:solidFill>
                  <a:srgbClr val="A3BBC3"/>
                </a:solidFill>
                <a:latin typeface="Golos Text"/>
                <a:ea typeface="Golos Text"/>
                <a:cs typeface="Golos Text"/>
              </a:rPr>
              <a:t>ЕКЦ109+  /  Основной показ</a:t>
            </a:r>
          </a:p>
        </p:txBody>
      </p:sp>
      <p:sp>
        <p:nvSpPr>
          <p:cNvPr id="3" name="page">
            <a:extLst>
              <a:ext uri="{FF2B5EF4-FFF2-40B4-BE49-F238E27FC236}">
                <a16:creationId xmlns:a16="http://schemas.microsoft.com/office/drawing/2014/main" id="{DA7C1C9F-9C0B-493B-93FB-C91D0FC18D92}"/>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62D3BE"/>
                </a:solidFill>
                <a:latin typeface="Manrope"/>
                <a:ea typeface="Manrope"/>
                <a:cs typeface="Manrope"/>
              </a:defRPr>
            </a:defPPr>
          </a:lstStyle>
          <a:p>
            <a:pPr>
              <a:defRPr sz="1350" b="1">
                <a:solidFill>
                  <a:srgbClr val="62D3BE"/>
                </a:solidFill>
                <a:latin typeface="Manrope"/>
                <a:ea typeface="Manrope"/>
                <a:cs typeface="Manrope"/>
              </a:defRPr>
            </a:pPr>
            <a:r>
              <a:rPr sz="1350" b="1">
                <a:solidFill>
                  <a:srgbClr val="62D3BE"/>
                </a:solidFill>
                <a:latin typeface="Manrope"/>
                <a:ea typeface="Manrope"/>
                <a:cs typeface="Manrope"/>
              </a:rPr>
              <a:t>01</a:t>
            </a:r>
          </a:p>
        </p:txBody>
      </p:sp>
      <p:sp>
        <p:nvSpPr>
          <p:cNvPr id="4" name="title">
            <a:extLst>
              <a:ext uri="{FF2B5EF4-FFF2-40B4-BE49-F238E27FC236}">
                <a16:creationId xmlns:a16="http://schemas.microsoft.com/office/drawing/2014/main" id="{D7D017FC-C587-4D0D-BFC1-91192EE67182}"/>
              </a:ext>
            </a:extLst>
          </p:cNvPr>
          <p:cNvSpPr>
            <a:spLocks noGrp="1"/>
          </p:cNvSpPr>
          <p:nvPr/>
        </p:nvSpPr>
        <p:spPr>
          <a:xfrm>
            <a:off x="514350" y="952500"/>
            <a:ext cx="5429250" cy="1047750"/>
          </a:xfrm>
          <a:prstGeom prst="rect">
            <a:avLst/>
          </a:prstGeom>
          <a:noFill/>
          <a:ln w="0">
            <a:noFill/>
          </a:ln>
        </p:spPr>
        <p:txBody>
          <a:bodyPr lIns="0" tIns="0" rIns="0" bIns="0" anchor="t">
            <a:noAutofit/>
          </a:bodyPr>
          <a:lstStyle>
            <a:defPPr>
              <a:defRPr sz="6750" b="1">
                <a:solidFill>
                  <a:srgbClr val="FFFFFF"/>
                </a:solidFill>
                <a:latin typeface="Manrope"/>
                <a:ea typeface="Manrope"/>
                <a:cs typeface="Manrope"/>
              </a:defRPr>
            </a:defPPr>
          </a:lstStyle>
          <a:p>
            <a:pPr>
              <a:defRPr sz="6750" b="1">
                <a:solidFill>
                  <a:srgbClr val="FFFFFF"/>
                </a:solidFill>
                <a:latin typeface="Manrope"/>
                <a:ea typeface="Manrope"/>
                <a:cs typeface="Manrope"/>
              </a:defRPr>
            </a:pPr>
            <a:r>
              <a:rPr sz="6750" b="1">
                <a:solidFill>
                  <a:srgbClr val="FFFFFF"/>
                </a:solidFill>
                <a:latin typeface="Manrope"/>
                <a:ea typeface="Manrope"/>
                <a:cs typeface="Manrope"/>
              </a:rPr>
              <a:t>ЕКЦ109+</a:t>
            </a:r>
          </a:p>
        </p:txBody>
      </p:sp>
      <p:sp>
        <p:nvSpPr>
          <p:cNvPr id="5" name="body">
            <a:extLst>
              <a:ext uri="{FF2B5EF4-FFF2-40B4-BE49-F238E27FC236}">
                <a16:creationId xmlns:a16="http://schemas.microsoft.com/office/drawing/2014/main" id="{79850898-5478-4F0B-8606-3F1FA44A5095}"/>
              </a:ext>
            </a:extLst>
          </p:cNvPr>
          <p:cNvSpPr>
            <a:spLocks noGrp="1"/>
          </p:cNvSpPr>
          <p:nvPr/>
        </p:nvSpPr>
        <p:spPr>
          <a:xfrm>
            <a:off x="552450" y="2238375"/>
            <a:ext cx="5619750" cy="2095500"/>
          </a:xfrm>
          <a:prstGeom prst="rect">
            <a:avLst/>
          </a:prstGeom>
          <a:noFill/>
          <a:ln w="0">
            <a:noFill/>
          </a:ln>
        </p:spPr>
        <p:txBody>
          <a:bodyPr lIns="0" tIns="0" rIns="0" bIns="0" anchor="t">
            <a:noAutofit/>
          </a:bodyPr>
          <a:lstStyle>
            <a:defPPr>
              <a:defRPr sz="3225" b="1">
                <a:solidFill>
                  <a:srgbClr val="FFFFFF"/>
                </a:solidFill>
                <a:latin typeface="Manrope"/>
                <a:ea typeface="Manrope"/>
                <a:cs typeface="Manrope"/>
              </a:defRPr>
            </a:defPPr>
          </a:lstStyle>
          <a:p>
            <a:pPr>
              <a:defRPr sz="3225" b="1">
                <a:solidFill>
                  <a:srgbClr val="FFFFFF"/>
                </a:solidFill>
                <a:latin typeface="Manrope"/>
                <a:ea typeface="Manrope"/>
                <a:cs typeface="Manrope"/>
              </a:defRPr>
            </a:pPr>
            <a:r>
              <a:rPr sz="3225" b="1">
                <a:solidFill>
                  <a:srgbClr val="FFFFFF"/>
                </a:solidFill>
                <a:latin typeface="Manrope"/>
                <a:ea typeface="Manrope"/>
                <a:cs typeface="Manrope"/>
              </a:rPr>
              <a:t>Городская платформа</a:t>
            </a:r>
          </a:p>
          <a:p>
            <a:pPr>
              <a:defRPr sz="3225" b="1">
                <a:solidFill>
                  <a:srgbClr val="FFFFFF"/>
                </a:solidFill>
                <a:latin typeface="Manrope"/>
                <a:ea typeface="Manrope"/>
                <a:cs typeface="Manrope"/>
              </a:defRPr>
            </a:pPr>
            <a:r>
              <a:rPr sz="3225" b="1">
                <a:solidFill>
                  <a:srgbClr val="FFFFFF"/>
                </a:solidFill>
                <a:latin typeface="Manrope"/>
                <a:ea typeface="Manrope"/>
                <a:cs typeface="Manrope"/>
              </a:rPr>
              <a:t>управления обращениями</a:t>
            </a:r>
          </a:p>
          <a:p>
            <a:pPr>
              <a:defRPr sz="3225" b="1">
                <a:solidFill>
                  <a:srgbClr val="FFFFFF"/>
                </a:solidFill>
                <a:latin typeface="Manrope"/>
                <a:ea typeface="Manrope"/>
                <a:cs typeface="Manrope"/>
              </a:defRPr>
            </a:pPr>
            <a:r>
              <a:rPr sz="3225" b="1">
                <a:solidFill>
                  <a:srgbClr val="FFFFFF"/>
                </a:solidFill>
                <a:latin typeface="Manrope"/>
                <a:ea typeface="Manrope"/>
                <a:cs typeface="Manrope"/>
              </a:rPr>
              <a:t>и исполнением</a:t>
            </a:r>
          </a:p>
        </p:txBody>
      </p:sp>
      <p:pic>
        <p:nvPicPr>
          <p:cNvPr id="6" name="Рисунок 5">
            <a:extLst>
              <a:ext uri="{FF2B5EF4-FFF2-40B4-BE49-F238E27FC236}">
                <a16:creationId xmlns:a16="http://schemas.microsoft.com/office/drawing/2014/main" id="{315CF88B-62F7-4DF5-88FA-7F4C9E584604}"/>
              </a:ext>
            </a:extLst>
          </p:cNvPr>
          <p:cNvPicPr>
            <a:picLocks noChangeAspect="1"/>
          </p:cNvPicPr>
          <p:nvPr/>
        </p:nvPicPr>
        <p:blipFill>
          <a:blip r:embed="rId3"/>
          <a:stretch/>
        </p:blipFill>
        <p:spPr>
          <a:xfrm>
            <a:off x="6572250" y="2105918"/>
            <a:ext cx="5143500" cy="2255639"/>
          </a:xfrm>
          <a:prstGeom prst="rect">
            <a:avLst/>
          </a:prstGeom>
        </p:spPr>
      </p:pic>
      <p:sp>
        <p:nvSpPr>
          <p:cNvPr id="7" name="body">
            <a:extLst>
              <a:ext uri="{FF2B5EF4-FFF2-40B4-BE49-F238E27FC236}">
                <a16:creationId xmlns:a16="http://schemas.microsoft.com/office/drawing/2014/main" id="{F51986E8-4D81-4A0C-BC9B-367C4FD44BBF}"/>
              </a:ext>
            </a:extLst>
          </p:cNvPr>
          <p:cNvSpPr>
            <a:spLocks noGrp="1"/>
          </p:cNvSpPr>
          <p:nvPr/>
        </p:nvSpPr>
        <p:spPr>
          <a:xfrm>
            <a:off x="552450" y="5219700"/>
            <a:ext cx="10763250" cy="666750"/>
          </a:xfrm>
          <a:prstGeom prst="rect">
            <a:avLst/>
          </a:prstGeom>
          <a:noFill/>
          <a:ln w="0">
            <a:noFill/>
          </a:ln>
        </p:spPr>
        <p:txBody>
          <a:bodyPr lIns="0" tIns="0" rIns="0" bIns="0" anchor="t">
            <a:noAutofit/>
          </a:bodyPr>
          <a:lstStyle>
            <a:defPPr>
              <a:defRPr sz="2100" b="0">
                <a:solidFill>
                  <a:srgbClr val="C6DCE2"/>
                </a:solidFill>
                <a:latin typeface="Golos Text"/>
                <a:ea typeface="Golos Text"/>
                <a:cs typeface="Golos Text"/>
              </a:defRPr>
            </a:defPPr>
          </a:lstStyle>
          <a:p>
            <a:pPr>
              <a:defRPr sz="2100" b="0">
                <a:solidFill>
                  <a:srgbClr val="C6DCE2"/>
                </a:solidFill>
                <a:latin typeface="Golos Text"/>
                <a:ea typeface="Golos Text"/>
                <a:cs typeface="Golos Text"/>
              </a:defRPr>
            </a:pPr>
            <a:r>
              <a:rPr sz="2100" b="0">
                <a:solidFill>
                  <a:srgbClr val="C6DCE2"/>
                </a:solidFill>
                <a:latin typeface="Golos Text"/>
                <a:ea typeface="Golos Text"/>
                <a:cs typeface="Golos Text"/>
              </a:rPr>
              <a:t>Полный путь: сообщение жителя, работа службы, проверенный результат</a:t>
            </a:r>
          </a:p>
        </p:txBody>
      </p:sp>
      <p:sp>
        <p:nvSpPr>
          <p:cNvPr id="8" name="body">
            <a:extLst>
              <a:ext uri="{FF2B5EF4-FFF2-40B4-BE49-F238E27FC236}">
                <a16:creationId xmlns:a16="http://schemas.microsoft.com/office/drawing/2014/main" id="{09BBBE78-3E4E-4995-B24C-3D1BC3F54BF6}"/>
              </a:ext>
            </a:extLst>
          </p:cNvPr>
          <p:cNvSpPr>
            <a:spLocks noGrp="1"/>
          </p:cNvSpPr>
          <p:nvPr/>
        </p:nvSpPr>
        <p:spPr>
          <a:xfrm>
            <a:off x="552450" y="6076950"/>
            <a:ext cx="10001250" cy="238125"/>
          </a:xfrm>
          <a:prstGeom prst="rect">
            <a:avLst/>
          </a:prstGeom>
          <a:noFill/>
          <a:ln w="0">
            <a:noFill/>
          </a:ln>
        </p:spPr>
        <p:txBody>
          <a:bodyPr lIns="0" tIns="0" rIns="0" bIns="0" anchor="t">
            <a:noAutofit/>
          </a:bodyPr>
          <a:lstStyle>
            <a:defPPr>
              <a:defRPr sz="1425" b="0">
                <a:solidFill>
                  <a:srgbClr val="62D3BE"/>
                </a:solidFill>
                <a:latin typeface="Golos Text"/>
                <a:ea typeface="Golos Text"/>
                <a:cs typeface="Golos Text"/>
              </a:defRPr>
            </a:defPPr>
          </a:lstStyle>
          <a:p>
            <a:pPr>
              <a:defRPr sz="1425" b="0">
                <a:solidFill>
                  <a:srgbClr val="62D3BE"/>
                </a:solidFill>
                <a:latin typeface="Golos Text"/>
                <a:ea typeface="Golos Text"/>
                <a:cs typeface="Golos Text"/>
              </a:defRPr>
            </a:pPr>
            <a:r>
              <a:rPr sz="1425" b="0">
                <a:solidFill>
                  <a:srgbClr val="62D3BE"/>
                </a:solidFill>
                <a:latin typeface="Golos Text"/>
                <a:ea typeface="Golos Text"/>
                <a:cs typeface="Golos Text"/>
              </a:rPr>
              <a:t>Демонстрация платформы  /  G-TON 2026</a:t>
            </a:r>
          </a:p>
        </p:txBody>
      </p:sp>
    </p:spTree>
    <p:extLst>
      <p:ext uri="{BB962C8B-B14F-4D97-AF65-F5344CB8AC3E}">
        <p14:creationId xmlns:p14="http://schemas.microsoft.com/office/powerpoint/2010/main" val="34795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07325F01-5E21-4C08-B327-659626F40A6B}"/>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01 / ПЛАТФОРМА</a:t>
            </a:r>
          </a:p>
        </p:txBody>
      </p:sp>
      <p:sp>
        <p:nvSpPr>
          <p:cNvPr id="2" name="title">
            <a:extLst>
              <a:ext uri="{FF2B5EF4-FFF2-40B4-BE49-F238E27FC236}">
                <a16:creationId xmlns:a16="http://schemas.microsoft.com/office/drawing/2014/main" id="{9B3BCC43-4D28-4889-87C1-929E9F342840}"/>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Рабочая среда для городских служб</a:t>
            </a:r>
          </a:p>
        </p:txBody>
      </p:sp>
      <p:sp>
        <p:nvSpPr>
          <p:cNvPr id="3" name="footer">
            <a:extLst>
              <a:ext uri="{FF2B5EF4-FFF2-40B4-BE49-F238E27FC236}">
                <a16:creationId xmlns:a16="http://schemas.microsoft.com/office/drawing/2014/main" id="{BC3A2CC4-7CBD-4FC0-A405-72C3221ABE58}"/>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8557BFB9-F6AF-4B73-89F9-0388BB53080E}"/>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02</a:t>
            </a:r>
          </a:p>
        </p:txBody>
      </p:sp>
      <p:sp>
        <p:nvSpPr>
          <p:cNvPr id="5" name="rationale">
            <a:extLst>
              <a:ext uri="{FF2B5EF4-FFF2-40B4-BE49-F238E27FC236}">
                <a16:creationId xmlns:a16="http://schemas.microsoft.com/office/drawing/2014/main" id="{CB471DD9-8990-4181-BB41-E09DB49AF69B}"/>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Сотрудник видит, какое решение требуется именно от него.</a:t>
            </a:r>
          </a:p>
        </p:txBody>
      </p:sp>
      <p:pic>
        <p:nvPicPr>
          <p:cNvPr id="6" name="Рисунок 5">
            <a:extLst>
              <a:ext uri="{FF2B5EF4-FFF2-40B4-BE49-F238E27FC236}">
                <a16:creationId xmlns:a16="http://schemas.microsoft.com/office/drawing/2014/main" id="{540722D6-8E0A-409C-82C4-9AE467A53862}"/>
              </a:ext>
            </a:extLst>
          </p:cNvPr>
          <p:cNvPicPr>
            <a:picLocks noChangeAspect="1"/>
          </p:cNvPicPr>
          <p:nvPr/>
        </p:nvPicPr>
        <p:blipFill>
          <a:blip r:embed="rId3"/>
          <a:stretch/>
        </p:blipFill>
        <p:spPr>
          <a:xfrm>
            <a:off x="1645232" y="1609725"/>
            <a:ext cx="8901535" cy="3905250"/>
          </a:xfrm>
          <a:prstGeom prst="rect">
            <a:avLst/>
          </a:prstGeom>
        </p:spPr>
      </p:pic>
      <p:sp>
        <p:nvSpPr>
          <p:cNvPr id="7" name="body">
            <a:extLst>
              <a:ext uri="{FF2B5EF4-FFF2-40B4-BE49-F238E27FC236}">
                <a16:creationId xmlns:a16="http://schemas.microsoft.com/office/drawing/2014/main" id="{13A639C2-96C3-43D2-A969-93DBDDB43CD4}"/>
              </a:ext>
            </a:extLst>
          </p:cNvPr>
          <p:cNvSpPr>
            <a:spLocks noGrp="1"/>
          </p:cNvSpPr>
          <p:nvPr/>
        </p:nvSpPr>
        <p:spPr>
          <a:xfrm>
            <a:off x="514350" y="5543550"/>
            <a:ext cx="11125200" cy="276225"/>
          </a:xfrm>
          <a:prstGeom prst="rect">
            <a:avLst/>
          </a:prstGeom>
          <a:noFill/>
          <a:ln w="0">
            <a:noFill/>
          </a:ln>
        </p:spPr>
        <p:txBody>
          <a:bodyPr lIns="0" tIns="0" rIns="0" bIns="0" anchor="t">
            <a:noAutofit/>
          </a:bodyPr>
          <a:lstStyle>
            <a:defPPr>
              <a:defRPr sz="1500" b="0">
                <a:solidFill>
                  <a:srgbClr val="5E767E"/>
                </a:solidFill>
                <a:latin typeface="Golos Text"/>
                <a:ea typeface="Golos Text"/>
                <a:cs typeface="Golos Text"/>
              </a:defRPr>
            </a:defPPr>
          </a:lstStyle>
          <a:p>
            <a:pPr>
              <a:defRPr sz="1500" b="0">
                <a:solidFill>
                  <a:srgbClr val="5E767E"/>
                </a:solidFill>
                <a:latin typeface="Golos Text"/>
                <a:ea typeface="Golos Text"/>
                <a:cs typeface="Golos Text"/>
              </a:defRPr>
            </a:pPr>
            <a:r>
              <a:rPr sz="1500" b="0">
                <a:solidFill>
                  <a:srgbClr val="5E767E"/>
                </a:solidFill>
                <a:latin typeface="Golos Text"/>
                <a:ea typeface="Golos Text"/>
                <a:cs typeface="Golos Text"/>
              </a:rPr>
              <a:t>Очередь дел показывает текущий этап и следующее действие</a:t>
            </a:r>
          </a:p>
        </p:txBody>
      </p:sp>
    </p:spTree>
    <p:extLst>
      <p:ext uri="{BB962C8B-B14F-4D97-AF65-F5344CB8AC3E}">
        <p14:creationId xmlns:p14="http://schemas.microsoft.com/office/powerpoint/2010/main" val="78352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E68C590-CC5F-4BEA-8E44-A618279919EA}"/>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01 / ПЛАТФОРМА</a:t>
            </a:r>
          </a:p>
        </p:txBody>
      </p:sp>
      <p:sp>
        <p:nvSpPr>
          <p:cNvPr id="2" name="title">
            <a:extLst>
              <a:ext uri="{FF2B5EF4-FFF2-40B4-BE49-F238E27FC236}">
                <a16:creationId xmlns:a16="http://schemas.microsoft.com/office/drawing/2014/main" id="{EF81AFAD-96FC-429E-A868-BD3219EEEDFC}"/>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У каждого участника своя ответственность</a:t>
            </a:r>
          </a:p>
        </p:txBody>
      </p:sp>
      <p:sp>
        <p:nvSpPr>
          <p:cNvPr id="3" name="footer">
            <a:extLst>
              <a:ext uri="{FF2B5EF4-FFF2-40B4-BE49-F238E27FC236}">
                <a16:creationId xmlns:a16="http://schemas.microsoft.com/office/drawing/2014/main" id="{68456E93-1871-4869-8111-4854F176A701}"/>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38CE64E1-761D-4656-94DF-AA2DB2DBFA22}"/>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03</a:t>
            </a:r>
          </a:p>
        </p:txBody>
      </p:sp>
      <p:sp>
        <p:nvSpPr>
          <p:cNvPr id="5" name="rationale">
            <a:extLst>
              <a:ext uri="{FF2B5EF4-FFF2-40B4-BE49-F238E27FC236}">
                <a16:creationId xmlns:a16="http://schemas.microsoft.com/office/drawing/2014/main" id="{97167A05-03A0-4C9D-8B52-F56905EACEE7}"/>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Назначение исполнителя и независимая приёмка разделены.</a:t>
            </a:r>
          </a:p>
        </p:txBody>
      </p:sp>
      <p:graphicFrame>
        <p:nvGraphicFramePr>
          <p:cNvPr id="6" name="Таблица 5">
            <a:extLst>
              <a:ext uri="{FF2B5EF4-FFF2-40B4-BE49-F238E27FC236}">
                <a16:creationId xmlns:a16="http://schemas.microsoft.com/office/drawing/2014/main" id="{A72064C9-159A-4065-8593-482634BF5603}"/>
              </a:ext>
            </a:extLst>
          </p:cNvPr>
          <p:cNvGraphicFramePr/>
          <p:nvPr/>
        </p:nvGraphicFramePr>
        <p:xfrm>
          <a:off x="514350" y="1657350"/>
          <a:ext cx="11163300" cy="4000500"/>
        </p:xfrm>
        <a:graphic>
          <a:graphicData uri="http://schemas.openxmlformats.org/drawingml/2006/table">
            <a:tbl>
              <a:tblPr/>
              <a:tblGrid>
                <a:gridCol w="3371850">
                  <a:extLst>
                    <a:ext uri="{9D8B030D-6E8A-4147-A177-3AD203B41FA5}">
                      <a16:colId xmlns:a16="http://schemas.microsoft.com/office/drawing/2014/main" val="20000"/>
                    </a:ext>
                  </a:extLst>
                </a:gridCol>
                <a:gridCol w="7791450">
                  <a:extLst>
                    <a:ext uri="{9D8B030D-6E8A-4147-A177-3AD203B41FA5}">
                      <a16:colId xmlns:a16="http://schemas.microsoft.com/office/drawing/2014/main" val="20001"/>
                    </a:ext>
                  </a:extLst>
                </a:gridCol>
              </a:tblGrid>
              <a:tr h="666750">
                <a:tc>
                  <a:txBody>
                    <a:bodyPr/>
                    <a:lstStyle/>
                    <a:p>
                      <a:r>
                        <a:rPr sz="1725" b="1">
                          <a:solidFill>
                            <a:srgbClr val="087F83"/>
                          </a:solidFill>
                          <a:latin typeface="Manrope"/>
                          <a:ea typeface="Manrope"/>
                          <a:cs typeface="Manrope"/>
                        </a:rPr>
                        <a:t>Житель</a:t>
                      </a:r>
                    </a:p>
                  </a:txBody>
                  <a:tcPr anchor="ctr">
                    <a:lnL w="0">
                      <a:noFill/>
                    </a:lnL>
                    <a:lnR w="0">
                      <a:noFill/>
                    </a:lnR>
                    <a:lnT w="0">
                      <a:noFill/>
                    </a:lnT>
                    <a:lnB w="0">
                      <a:noFill/>
                    </a:lnB>
                    <a:solidFill>
                      <a:srgbClr val="F3F7F7"/>
                    </a:solidFill>
                  </a:tcPr>
                </a:tc>
                <a:tc>
                  <a:txBody>
                    <a:bodyPr/>
                    <a:lstStyle/>
                    <a:p>
                      <a:r>
                        <a:rPr sz="1800" b="0">
                          <a:solidFill>
                            <a:srgbClr val="12343E"/>
                          </a:solidFill>
                          <a:latin typeface="Golos Text"/>
                          <a:ea typeface="Golos Text"/>
                          <a:cs typeface="Golos Text"/>
                        </a:rPr>
                        <a:t>Сообщает, уточняет место, оценивает результат</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666750">
                <a:tc>
                  <a:txBody>
                    <a:bodyPr/>
                    <a:lstStyle/>
                    <a:p>
                      <a:r>
                        <a:rPr sz="1725" b="1">
                          <a:solidFill>
                            <a:srgbClr val="087F83"/>
                          </a:solidFill>
                          <a:latin typeface="Manrope"/>
                          <a:ea typeface="Manrope"/>
                          <a:cs typeface="Manrope"/>
                        </a:rPr>
                        <a:t>Куратор 109</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Разбирает неясные вопросы и контролирует маршрут</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666750">
                <a:tc>
                  <a:txBody>
                    <a:bodyPr/>
                    <a:lstStyle/>
                    <a:p>
                      <a:r>
                        <a:rPr sz="1725" b="1">
                          <a:solidFill>
                            <a:srgbClr val="087F83"/>
                          </a:solidFill>
                          <a:latin typeface="Manrope"/>
                          <a:ea typeface="Manrope"/>
                          <a:cs typeface="Manrope"/>
                        </a:rPr>
                        <a:t>Руководитель службы</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Принимает ответственность, назначает наряд и срок</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666750">
                <a:tc>
                  <a:txBody>
                    <a:bodyPr/>
                    <a:lstStyle/>
                    <a:p>
                      <a:r>
                        <a:rPr sz="1725" b="1">
                          <a:solidFill>
                            <a:srgbClr val="087F83"/>
                          </a:solidFill>
                          <a:latin typeface="Manrope"/>
                          <a:ea typeface="Manrope"/>
                          <a:cs typeface="Manrope"/>
                        </a:rPr>
                        <a:t>Бригада</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Фиксирует этапы, препятствия и результат работ</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r h="666750">
                <a:tc>
                  <a:txBody>
                    <a:bodyPr/>
                    <a:lstStyle/>
                    <a:p>
                      <a:r>
                        <a:rPr sz="1725" b="1">
                          <a:solidFill>
                            <a:srgbClr val="087F83"/>
                          </a:solidFill>
                          <a:latin typeface="Manrope"/>
                          <a:ea typeface="Manrope"/>
                          <a:cs typeface="Manrope"/>
                        </a:rPr>
                        <a:t>Независимый проверяющий</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Принимает результат или возвращает на доработку</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4"/>
                  </a:ext>
                </a:extLst>
              </a:tr>
              <a:tr h="666750">
                <a:tc>
                  <a:txBody>
                    <a:bodyPr/>
                    <a:lstStyle/>
                    <a:p>
                      <a:r>
                        <a:rPr sz="1725" b="1">
                          <a:solidFill>
                            <a:srgbClr val="087F83"/>
                          </a:solidFill>
                          <a:latin typeface="Manrope"/>
                          <a:ea typeface="Manrope"/>
                          <a:cs typeface="Manrope"/>
                        </a:rPr>
                        <a:t>Управление и акимат</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Контролируют отклонения и выдают поручения</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6757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FE3E98A3-4334-4D80-B5B0-D912A52EFB34}"/>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01 / ПЛАТФОРМА</a:t>
            </a:r>
          </a:p>
        </p:txBody>
      </p:sp>
      <p:sp>
        <p:nvSpPr>
          <p:cNvPr id="2" name="title">
            <a:extLst>
              <a:ext uri="{FF2B5EF4-FFF2-40B4-BE49-F238E27FC236}">
                <a16:creationId xmlns:a16="http://schemas.microsoft.com/office/drawing/2014/main" id="{9C8CD279-CD36-42E5-89CA-234A42D4F5A8}"/>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Командный центр города</a:t>
            </a:r>
          </a:p>
        </p:txBody>
      </p:sp>
      <p:sp>
        <p:nvSpPr>
          <p:cNvPr id="3" name="footer">
            <a:extLst>
              <a:ext uri="{FF2B5EF4-FFF2-40B4-BE49-F238E27FC236}">
                <a16:creationId xmlns:a16="http://schemas.microsoft.com/office/drawing/2014/main" id="{7E06EBD5-CF42-4366-99FE-3828DD211156}"/>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64BD0F43-A572-4557-B894-3D17DB081566}"/>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04</a:t>
            </a:r>
          </a:p>
        </p:txBody>
      </p:sp>
      <p:sp>
        <p:nvSpPr>
          <p:cNvPr id="5" name="rationale">
            <a:extLst>
              <a:ext uri="{FF2B5EF4-FFF2-40B4-BE49-F238E27FC236}">
                <a16:creationId xmlns:a16="http://schemas.microsoft.com/office/drawing/2014/main" id="{80412829-8D15-4551-A8E3-D36C175293AB}"/>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Обзор города связан с конкретными делами и решениями.</a:t>
            </a:r>
          </a:p>
        </p:txBody>
      </p:sp>
      <p:pic>
        <p:nvPicPr>
          <p:cNvPr id="6" name="Рисунок 5">
            <a:extLst>
              <a:ext uri="{FF2B5EF4-FFF2-40B4-BE49-F238E27FC236}">
                <a16:creationId xmlns:a16="http://schemas.microsoft.com/office/drawing/2014/main" id="{65839EE8-D3F4-4451-9AD9-C3F01AF0826C}"/>
              </a:ext>
            </a:extLst>
          </p:cNvPr>
          <p:cNvPicPr>
            <a:picLocks noChangeAspect="1"/>
          </p:cNvPicPr>
          <p:nvPr/>
        </p:nvPicPr>
        <p:blipFill>
          <a:blip r:embed="rId3"/>
          <a:stretch/>
        </p:blipFill>
        <p:spPr>
          <a:xfrm>
            <a:off x="1643458" y="1609725"/>
            <a:ext cx="8905083" cy="3905250"/>
          </a:xfrm>
          <a:prstGeom prst="rect">
            <a:avLst/>
          </a:prstGeom>
        </p:spPr>
      </p:pic>
      <p:sp>
        <p:nvSpPr>
          <p:cNvPr id="7" name="body">
            <a:extLst>
              <a:ext uri="{FF2B5EF4-FFF2-40B4-BE49-F238E27FC236}">
                <a16:creationId xmlns:a16="http://schemas.microsoft.com/office/drawing/2014/main" id="{9C484551-DA73-4B65-A2ED-824FBC1D86B6}"/>
              </a:ext>
            </a:extLst>
          </p:cNvPr>
          <p:cNvSpPr>
            <a:spLocks noGrp="1"/>
          </p:cNvSpPr>
          <p:nvPr/>
        </p:nvSpPr>
        <p:spPr>
          <a:xfrm>
            <a:off x="514350" y="5543550"/>
            <a:ext cx="11125200" cy="276225"/>
          </a:xfrm>
          <a:prstGeom prst="rect">
            <a:avLst/>
          </a:prstGeom>
          <a:noFill/>
          <a:ln w="0">
            <a:noFill/>
          </a:ln>
        </p:spPr>
        <p:txBody>
          <a:bodyPr lIns="0" tIns="0" rIns="0" bIns="0" anchor="t">
            <a:noAutofit/>
          </a:bodyPr>
          <a:lstStyle>
            <a:defPPr>
              <a:defRPr sz="1500" b="0">
                <a:solidFill>
                  <a:srgbClr val="5E767E"/>
                </a:solidFill>
                <a:latin typeface="Golos Text"/>
                <a:ea typeface="Golos Text"/>
                <a:cs typeface="Golos Text"/>
              </a:defRPr>
            </a:defPPr>
          </a:lstStyle>
          <a:p>
            <a:pPr>
              <a:defRPr sz="1500" b="0">
                <a:solidFill>
                  <a:srgbClr val="5E767E"/>
                </a:solidFill>
                <a:latin typeface="Golos Text"/>
                <a:ea typeface="Golos Text"/>
                <a:cs typeface="Golos Text"/>
              </a:defRPr>
            </a:pPr>
            <a:r>
              <a:rPr sz="1500" b="0">
                <a:solidFill>
                  <a:srgbClr val="5E767E"/>
                </a:solidFill>
                <a:latin typeface="Golos Text"/>
                <a:ea typeface="Golos Text"/>
                <a:cs typeface="Golos Text"/>
              </a:rPr>
              <a:t>Карта событий, ответственные службы и контроль сроков</a:t>
            </a:r>
          </a:p>
        </p:txBody>
      </p:sp>
    </p:spTree>
    <p:extLst>
      <p:ext uri="{BB962C8B-B14F-4D97-AF65-F5344CB8AC3E}">
        <p14:creationId xmlns:p14="http://schemas.microsoft.com/office/powerpoint/2010/main" val="123963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6948E8CD-73F4-4A77-9170-D5E40E682E0A}"/>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02 / ОБРАЩЕНИЕ</a:t>
            </a:r>
          </a:p>
        </p:txBody>
      </p:sp>
      <p:sp>
        <p:nvSpPr>
          <p:cNvPr id="2" name="title">
            <a:extLst>
              <a:ext uri="{FF2B5EF4-FFF2-40B4-BE49-F238E27FC236}">
                <a16:creationId xmlns:a16="http://schemas.microsoft.com/office/drawing/2014/main" id="{791FCCFE-38D7-43E5-8FB5-528D56BE6A19}"/>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Бабушка сообщает о течи у дома</a:t>
            </a:r>
          </a:p>
        </p:txBody>
      </p:sp>
      <p:sp>
        <p:nvSpPr>
          <p:cNvPr id="3" name="footer">
            <a:extLst>
              <a:ext uri="{FF2B5EF4-FFF2-40B4-BE49-F238E27FC236}">
                <a16:creationId xmlns:a16="http://schemas.microsoft.com/office/drawing/2014/main" id="{F2731ED6-E8CB-48A5-B4CA-8079F613F361}"/>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C8AEBA54-3816-470E-87F1-A800C03B8068}"/>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05</a:t>
            </a:r>
          </a:p>
        </p:txBody>
      </p:sp>
      <p:sp>
        <p:nvSpPr>
          <p:cNvPr id="5" name="rationale">
            <a:extLst>
              <a:ext uri="{FF2B5EF4-FFF2-40B4-BE49-F238E27FC236}">
                <a16:creationId xmlns:a16="http://schemas.microsoft.com/office/drawing/2014/main" id="{05227766-CC81-4303-871F-ACDE39F97282}"/>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Жителю не требуется знать название ведомства или балансодержателя.</a:t>
            </a:r>
          </a:p>
        </p:txBody>
      </p:sp>
      <p:sp>
        <p:nvSpPr>
          <p:cNvPr id="6" name="body">
            <a:extLst>
              <a:ext uri="{FF2B5EF4-FFF2-40B4-BE49-F238E27FC236}">
                <a16:creationId xmlns:a16="http://schemas.microsoft.com/office/drawing/2014/main" id="{952497F8-0757-4BF7-8661-C33557E96C0A}"/>
              </a:ext>
            </a:extLst>
          </p:cNvPr>
          <p:cNvSpPr>
            <a:spLocks noGrp="1"/>
          </p:cNvSpPr>
          <p:nvPr/>
        </p:nvSpPr>
        <p:spPr>
          <a:xfrm>
            <a:off x="514350" y="1704975"/>
            <a:ext cx="5276850" cy="333375"/>
          </a:xfrm>
          <a:prstGeom prst="rect">
            <a:avLst/>
          </a:prstGeom>
          <a:noFill/>
          <a:ln w="0">
            <a:noFill/>
          </a:ln>
        </p:spPr>
        <p:txBody>
          <a:bodyPr lIns="0" tIns="0" rIns="0" bIns="0" anchor="t">
            <a:noAutofit/>
          </a:bodyPr>
          <a:lstStyle>
            <a:defPPr>
              <a:defRPr sz="1425" b="1">
                <a:solidFill>
                  <a:srgbClr val="087F83"/>
                </a:solidFill>
                <a:latin typeface="Manrope"/>
                <a:ea typeface="Manrope"/>
                <a:cs typeface="Manrope"/>
              </a:defRPr>
            </a:defPPr>
          </a:lstStyle>
          <a:p>
            <a:pPr>
              <a:defRPr sz="1425" b="1">
                <a:solidFill>
                  <a:srgbClr val="087F83"/>
                </a:solidFill>
                <a:latin typeface="Manrope"/>
                <a:ea typeface="Manrope"/>
                <a:cs typeface="Manrope"/>
              </a:defRPr>
            </a:pPr>
            <a:r>
              <a:rPr sz="1425" b="1">
                <a:solidFill>
                  <a:srgbClr val="087F83"/>
                </a:solidFill>
                <a:latin typeface="Manrope"/>
                <a:ea typeface="Manrope"/>
                <a:cs typeface="Manrope"/>
              </a:rPr>
              <a:t>WhatsApp / пример сообщения</a:t>
            </a:r>
          </a:p>
        </p:txBody>
      </p:sp>
      <p:sp>
        <p:nvSpPr>
          <p:cNvPr id="7" name="body">
            <a:extLst>
              <a:ext uri="{FF2B5EF4-FFF2-40B4-BE49-F238E27FC236}">
                <a16:creationId xmlns:a16="http://schemas.microsoft.com/office/drawing/2014/main" id="{3B5FE7C2-4D0A-4C21-842D-6BC465CDFB5A}"/>
              </a:ext>
            </a:extLst>
          </p:cNvPr>
          <p:cNvSpPr>
            <a:spLocks noGrp="1"/>
          </p:cNvSpPr>
          <p:nvPr/>
        </p:nvSpPr>
        <p:spPr>
          <a:xfrm>
            <a:off x="514350" y="2286000"/>
            <a:ext cx="5238750" cy="2286000"/>
          </a:xfrm>
          <a:prstGeom prst="rect">
            <a:avLst/>
          </a:prstGeom>
          <a:noFill/>
          <a:ln w="0">
            <a:noFill/>
          </a:ln>
        </p:spPr>
        <p:txBody>
          <a:bodyPr lIns="0" tIns="0" rIns="0" bIns="0" anchor="t">
            <a:noAutofit/>
          </a:bodyPr>
          <a:lstStyle>
            <a:defPPr>
              <a:defRPr sz="2475" b="0">
                <a:solidFill>
                  <a:srgbClr val="12343E"/>
                </a:solidFill>
                <a:latin typeface="Golos Text"/>
                <a:ea typeface="Golos Text"/>
                <a:cs typeface="Golos Text"/>
              </a:defRPr>
            </a:defPPr>
          </a:lstStyle>
          <a:p>
            <a:pPr>
              <a:defRPr sz="2475" b="0">
                <a:solidFill>
                  <a:srgbClr val="12343E"/>
                </a:solidFill>
                <a:latin typeface="Golos Text"/>
                <a:ea typeface="Golos Text"/>
                <a:cs typeface="Golos Text"/>
              </a:defRPr>
            </a:pPr>
            <a:r>
              <a:rPr sz="2475" b="0">
                <a:solidFill>
                  <a:srgbClr val="12343E"/>
                </a:solidFill>
                <a:latin typeface="Golos Text"/>
                <a:ea typeface="Golos Text"/>
                <a:cs typeface="Golos Text"/>
              </a:rPr>
              <a:t>«Здравствуйте. У нашего дома течёт вода. Уже трудно пройти. Помогите, пожалуйста».</a:t>
            </a:r>
          </a:p>
        </p:txBody>
      </p:sp>
      <p:sp>
        <p:nvSpPr>
          <p:cNvPr id="8" name="body">
            <a:extLst>
              <a:ext uri="{FF2B5EF4-FFF2-40B4-BE49-F238E27FC236}">
                <a16:creationId xmlns:a16="http://schemas.microsoft.com/office/drawing/2014/main" id="{30D21F7D-0B1E-4429-A688-C0F59B515377}"/>
              </a:ext>
            </a:extLst>
          </p:cNvPr>
          <p:cNvSpPr>
            <a:spLocks noGrp="1"/>
          </p:cNvSpPr>
          <p:nvPr/>
        </p:nvSpPr>
        <p:spPr>
          <a:xfrm>
            <a:off x="514350" y="4810125"/>
            <a:ext cx="5238750" cy="857250"/>
          </a:xfrm>
          <a:prstGeom prst="rect">
            <a:avLst/>
          </a:prstGeom>
          <a:noFill/>
          <a:ln w="0">
            <a:noFill/>
          </a:ln>
        </p:spPr>
        <p:txBody>
          <a:bodyPr lIns="0" tIns="0" rIns="0" bIns="0" anchor="t">
            <a:noAutofit/>
          </a:bodyPr>
          <a:lstStyle>
            <a:defPPr>
              <a:defRPr sz="1800" b="0">
                <a:solidFill>
                  <a:srgbClr val="5E767E"/>
                </a:solidFill>
                <a:latin typeface="Golos Text"/>
                <a:ea typeface="Golos Text"/>
                <a:cs typeface="Golos Text"/>
              </a:defRPr>
            </a:defPPr>
          </a:lstStyle>
          <a:p>
            <a:pPr>
              <a:defRPr sz="1800" b="0">
                <a:solidFill>
                  <a:srgbClr val="5E767E"/>
                </a:solidFill>
                <a:latin typeface="Golos Text"/>
                <a:ea typeface="Golos Text"/>
                <a:cs typeface="Golos Text"/>
              </a:defRPr>
            </a:pPr>
            <a:r>
              <a:rPr sz="1800" b="0">
                <a:solidFill>
                  <a:srgbClr val="5E767E"/>
                </a:solidFill>
                <a:latin typeface="Golos Text"/>
                <a:ea typeface="Golos Text"/>
                <a:cs typeface="Golos Text"/>
              </a:rPr>
              <a:t>Текст, фотография и ориентир становятся входящим сигналом.</a:t>
            </a:r>
          </a:p>
        </p:txBody>
      </p:sp>
      <p:pic>
        <p:nvPicPr>
          <p:cNvPr id="9" name="Рисунок 8">
            <a:extLst>
              <a:ext uri="{FF2B5EF4-FFF2-40B4-BE49-F238E27FC236}">
                <a16:creationId xmlns:a16="http://schemas.microsoft.com/office/drawing/2014/main" id="{6352846C-6AA6-425F-9542-FFFAED3EDE29}"/>
              </a:ext>
            </a:extLst>
          </p:cNvPr>
          <p:cNvPicPr>
            <a:picLocks noChangeAspect="1"/>
          </p:cNvPicPr>
          <p:nvPr/>
        </p:nvPicPr>
        <p:blipFill>
          <a:blip r:embed="rId3"/>
          <a:stretch/>
        </p:blipFill>
        <p:spPr>
          <a:xfrm>
            <a:off x="6334125" y="1733550"/>
            <a:ext cx="5219700" cy="3914775"/>
          </a:xfrm>
          <a:prstGeom prst="rect">
            <a:avLst/>
          </a:prstGeom>
        </p:spPr>
      </p:pic>
    </p:spTree>
    <p:extLst>
      <p:ext uri="{BB962C8B-B14F-4D97-AF65-F5344CB8AC3E}">
        <p14:creationId xmlns:p14="http://schemas.microsoft.com/office/powerpoint/2010/main" val="56583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a:extLst>
              <a:ext uri="{FF2B5EF4-FFF2-40B4-BE49-F238E27FC236}">
                <a16:creationId xmlns:a16="http://schemas.microsoft.com/office/drawing/2014/main" id="{3717E907-B0EA-4658-9A41-8AC956017BD1}"/>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02 / ОБРАЩЕНИЕ</a:t>
            </a:r>
          </a:p>
        </p:txBody>
      </p:sp>
      <p:sp>
        <p:nvSpPr>
          <p:cNvPr id="2" name="title">
            <a:extLst>
              <a:ext uri="{FF2B5EF4-FFF2-40B4-BE49-F238E27FC236}">
                <a16:creationId xmlns:a16="http://schemas.microsoft.com/office/drawing/2014/main" id="{9B20BDC0-3EA8-4ACB-A0A7-3B95190634C5}"/>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Короткое уточнение вместо длинной анкеты</a:t>
            </a:r>
          </a:p>
        </p:txBody>
      </p:sp>
      <p:sp>
        <p:nvSpPr>
          <p:cNvPr id="3" name="footer">
            <a:extLst>
              <a:ext uri="{FF2B5EF4-FFF2-40B4-BE49-F238E27FC236}">
                <a16:creationId xmlns:a16="http://schemas.microsoft.com/office/drawing/2014/main" id="{CE8D7E6E-4969-46DC-A05D-47B65902FB26}"/>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31B424A5-EF55-471E-98DE-517B3020F4FA}"/>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06</a:t>
            </a:r>
          </a:p>
        </p:txBody>
      </p:sp>
      <p:sp>
        <p:nvSpPr>
          <p:cNvPr id="5" name="rationale">
            <a:extLst>
              <a:ext uri="{FF2B5EF4-FFF2-40B4-BE49-F238E27FC236}">
                <a16:creationId xmlns:a16="http://schemas.microsoft.com/office/drawing/2014/main" id="{C6593484-590F-408B-A8F3-0011FCFD0C40}"/>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Неточный адрес остаётся ориентиром до проверки. Существенное перемещение рассматривает куратор.</a:t>
            </a:r>
          </a:p>
        </p:txBody>
      </p:sp>
      <p:sp>
        <p:nvSpPr>
          <p:cNvPr id="6" name="body">
            <a:extLst>
              <a:ext uri="{FF2B5EF4-FFF2-40B4-BE49-F238E27FC236}">
                <a16:creationId xmlns:a16="http://schemas.microsoft.com/office/drawing/2014/main" id="{16106F62-989E-464A-A0AA-36FBA68FDEBD}"/>
              </a:ext>
            </a:extLst>
          </p:cNvPr>
          <p:cNvSpPr>
            <a:spLocks noGrp="1"/>
          </p:cNvSpPr>
          <p:nvPr/>
        </p:nvSpPr>
        <p:spPr>
          <a:xfrm>
            <a:off x="533400" y="1752600"/>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109</a:t>
            </a:r>
          </a:p>
        </p:txBody>
      </p:sp>
      <p:sp>
        <p:nvSpPr>
          <p:cNvPr id="7" name="body">
            <a:extLst>
              <a:ext uri="{FF2B5EF4-FFF2-40B4-BE49-F238E27FC236}">
                <a16:creationId xmlns:a16="http://schemas.microsoft.com/office/drawing/2014/main" id="{7107F7C1-148E-47D6-8741-27E8CF771ABD}"/>
              </a:ext>
            </a:extLst>
          </p:cNvPr>
          <p:cNvSpPr>
            <a:spLocks noGrp="1"/>
          </p:cNvSpPr>
          <p:nvPr/>
        </p:nvSpPr>
        <p:spPr>
          <a:xfrm>
            <a:off x="2952750" y="1714500"/>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«Подскажите улицу и номер дома. Можно отправить геолокацию или ближайший ориентир».</a:t>
            </a:r>
          </a:p>
        </p:txBody>
      </p:sp>
      <p:sp>
        <p:nvSpPr>
          <p:cNvPr id="8" name="body">
            <a:extLst>
              <a:ext uri="{FF2B5EF4-FFF2-40B4-BE49-F238E27FC236}">
                <a16:creationId xmlns:a16="http://schemas.microsoft.com/office/drawing/2014/main" id="{332D3D6D-9D60-46CA-8C9F-4A0E8F21AC2D}"/>
              </a:ext>
            </a:extLst>
          </p:cNvPr>
          <p:cNvSpPr>
            <a:spLocks noGrp="1"/>
          </p:cNvSpPr>
          <p:nvPr/>
        </p:nvSpPr>
        <p:spPr>
          <a:xfrm>
            <a:off x="533400" y="3019425"/>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Жительница</a:t>
            </a:r>
          </a:p>
        </p:txBody>
      </p:sp>
      <p:sp>
        <p:nvSpPr>
          <p:cNvPr id="9" name="body">
            <a:extLst>
              <a:ext uri="{FF2B5EF4-FFF2-40B4-BE49-F238E27FC236}">
                <a16:creationId xmlns:a16="http://schemas.microsoft.com/office/drawing/2014/main" id="{788BDDC8-5621-4EC6-AFBF-72A5C0C52930}"/>
              </a:ext>
            </a:extLst>
          </p:cNvPr>
          <p:cNvSpPr>
            <a:spLocks noGrp="1"/>
          </p:cNvSpPr>
          <p:nvPr/>
        </p:nvSpPr>
        <p:spPr>
          <a:xfrm>
            <a:off x="2952750" y="2981325"/>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«У нашего дома, возле калитки. Отправляю место и фотографию».</a:t>
            </a:r>
          </a:p>
        </p:txBody>
      </p:sp>
      <p:sp>
        <p:nvSpPr>
          <p:cNvPr id="10" name="body">
            <a:extLst>
              <a:ext uri="{FF2B5EF4-FFF2-40B4-BE49-F238E27FC236}">
                <a16:creationId xmlns:a16="http://schemas.microsoft.com/office/drawing/2014/main" id="{09D763EC-AF63-40C3-ADE3-D37949215A41}"/>
              </a:ext>
            </a:extLst>
          </p:cNvPr>
          <p:cNvSpPr>
            <a:spLocks noGrp="1"/>
          </p:cNvSpPr>
          <p:nvPr/>
        </p:nvSpPr>
        <p:spPr>
          <a:xfrm>
            <a:off x="533400" y="4286250"/>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109</a:t>
            </a:r>
          </a:p>
        </p:txBody>
      </p:sp>
      <p:sp>
        <p:nvSpPr>
          <p:cNvPr id="11" name="body">
            <a:extLst>
              <a:ext uri="{FF2B5EF4-FFF2-40B4-BE49-F238E27FC236}">
                <a16:creationId xmlns:a16="http://schemas.microsoft.com/office/drawing/2014/main" id="{8A37068D-C937-460F-8BEC-74EB7D21097F}"/>
              </a:ext>
            </a:extLst>
          </p:cNvPr>
          <p:cNvSpPr>
            <a:spLocks noGrp="1"/>
          </p:cNvSpPr>
          <p:nvPr/>
        </p:nvSpPr>
        <p:spPr>
          <a:xfrm>
            <a:off x="2952750" y="4248150"/>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«Спасибо. Место уточнено, ваше сообщение сохранено».</a:t>
            </a:r>
          </a:p>
        </p:txBody>
      </p:sp>
      <p:sp>
        <p:nvSpPr>
          <p:cNvPr id="12" name="body">
            <a:extLst>
              <a:ext uri="{FF2B5EF4-FFF2-40B4-BE49-F238E27FC236}">
                <a16:creationId xmlns:a16="http://schemas.microsoft.com/office/drawing/2014/main" id="{E61C29FA-587A-4ECD-A051-367A1968F436}"/>
              </a:ext>
            </a:extLst>
          </p:cNvPr>
          <p:cNvSpPr>
            <a:spLocks noGrp="1"/>
          </p:cNvSpPr>
          <p:nvPr/>
        </p:nvSpPr>
        <p:spPr>
          <a:xfrm>
            <a:off x="533400" y="5543550"/>
            <a:ext cx="10668000" cy="257175"/>
          </a:xfrm>
          <a:prstGeom prst="rect">
            <a:avLst/>
          </a:prstGeom>
          <a:noFill/>
          <a:ln w="0">
            <a:noFill/>
          </a:ln>
        </p:spPr>
        <p:txBody>
          <a:bodyPr lIns="0" tIns="0" rIns="0" bIns="0" anchor="t">
            <a:noAutofit/>
          </a:bodyPr>
          <a:lstStyle>
            <a:defPPr>
              <a:defRPr sz="1350" b="0">
                <a:solidFill>
                  <a:srgbClr val="5E767E"/>
                </a:solidFill>
                <a:latin typeface="Golos Text"/>
                <a:ea typeface="Golos Text"/>
                <a:cs typeface="Golos Text"/>
              </a:defRPr>
            </a:defPPr>
          </a:lstStyle>
          <a:p>
            <a:pPr>
              <a:defRPr sz="1350" b="0">
                <a:solidFill>
                  <a:srgbClr val="5E767E"/>
                </a:solidFill>
                <a:latin typeface="Golos Text"/>
                <a:ea typeface="Golos Text"/>
                <a:cs typeface="Golos Text"/>
              </a:defRPr>
            </a:pPr>
            <a:r>
              <a:rPr sz="1350" b="0">
                <a:solidFill>
                  <a:srgbClr val="5E767E"/>
                </a:solidFill>
                <a:latin typeface="Golos Text"/>
                <a:ea typeface="Golos Text"/>
                <a:cs typeface="Golos Text"/>
              </a:rPr>
              <a:t>Учебный пример диалога</a:t>
            </a:r>
          </a:p>
        </p:txBody>
      </p:sp>
    </p:spTree>
    <p:extLst>
      <p:ext uri="{BB962C8B-B14F-4D97-AF65-F5344CB8AC3E}">
        <p14:creationId xmlns:p14="http://schemas.microsoft.com/office/powerpoint/2010/main" val="120200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8BA636DE-DFFE-4311-A5AE-1470F437DF30}"/>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02 / ОБРАЩЕНИЕ</a:t>
            </a:r>
          </a:p>
        </p:txBody>
      </p:sp>
      <p:sp>
        <p:nvSpPr>
          <p:cNvPr id="2" name="title">
            <a:extLst>
              <a:ext uri="{FF2B5EF4-FFF2-40B4-BE49-F238E27FC236}">
                <a16:creationId xmlns:a16="http://schemas.microsoft.com/office/drawing/2014/main" id="{A9EBF095-C382-4EFF-9D20-BC142BF8F343}"/>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Сообщение становится делом в CRM</a:t>
            </a:r>
          </a:p>
        </p:txBody>
      </p:sp>
      <p:sp>
        <p:nvSpPr>
          <p:cNvPr id="3" name="footer">
            <a:extLst>
              <a:ext uri="{FF2B5EF4-FFF2-40B4-BE49-F238E27FC236}">
                <a16:creationId xmlns:a16="http://schemas.microsoft.com/office/drawing/2014/main" id="{A84852AF-B2DE-4281-934F-BCD21975F822}"/>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BDB14565-59F4-4B1D-A29D-D766C7F68B0F}"/>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07</a:t>
            </a:r>
          </a:p>
        </p:txBody>
      </p:sp>
      <p:sp>
        <p:nvSpPr>
          <p:cNvPr id="5" name="rationale">
            <a:extLst>
              <a:ext uri="{FF2B5EF4-FFF2-40B4-BE49-F238E27FC236}">
                <a16:creationId xmlns:a16="http://schemas.microsoft.com/office/drawing/2014/main" id="{D4839CEC-437B-4791-BE51-212C48C3ECD7}"/>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Каждое последующее действие связано с исходной проблемой.</a:t>
            </a:r>
          </a:p>
        </p:txBody>
      </p:sp>
      <p:pic>
        <p:nvPicPr>
          <p:cNvPr id="6" name="Рисунок 5">
            <a:extLst>
              <a:ext uri="{FF2B5EF4-FFF2-40B4-BE49-F238E27FC236}">
                <a16:creationId xmlns:a16="http://schemas.microsoft.com/office/drawing/2014/main" id="{A2BC9601-0CD6-4A8D-BAB1-6F7B9442F4A1}"/>
              </a:ext>
            </a:extLst>
          </p:cNvPr>
          <p:cNvPicPr>
            <a:picLocks noChangeAspect="1"/>
          </p:cNvPicPr>
          <p:nvPr/>
        </p:nvPicPr>
        <p:blipFill>
          <a:blip r:embed="rId3"/>
          <a:stretch/>
        </p:blipFill>
        <p:spPr>
          <a:xfrm>
            <a:off x="5447477" y="1581150"/>
            <a:ext cx="5202295" cy="4048125"/>
          </a:xfrm>
          <a:prstGeom prst="rect">
            <a:avLst/>
          </a:prstGeom>
        </p:spPr>
      </p:pic>
      <p:sp>
        <p:nvSpPr>
          <p:cNvPr id="7" name="body">
            <a:extLst>
              <a:ext uri="{FF2B5EF4-FFF2-40B4-BE49-F238E27FC236}">
                <a16:creationId xmlns:a16="http://schemas.microsoft.com/office/drawing/2014/main" id="{FDDCA8D0-DBE4-48A5-9654-7C6D404B4474}"/>
              </a:ext>
            </a:extLst>
          </p:cNvPr>
          <p:cNvSpPr>
            <a:spLocks noGrp="1"/>
          </p:cNvSpPr>
          <p:nvPr/>
        </p:nvSpPr>
        <p:spPr>
          <a:xfrm>
            <a:off x="514350" y="1809750"/>
            <a:ext cx="3429000" cy="457200"/>
          </a:xfrm>
          <a:prstGeom prst="rect">
            <a:avLst/>
          </a:prstGeom>
          <a:noFill/>
          <a:ln w="0">
            <a:noFill/>
          </a:ln>
        </p:spPr>
        <p:txBody>
          <a:bodyPr lIns="0" tIns="0" rIns="0" bIns="0" anchor="t">
            <a:noAutofit/>
          </a:bodyPr>
          <a:lstStyle>
            <a:defPPr>
              <a:defRPr sz="2400" b="1">
                <a:solidFill>
                  <a:srgbClr val="12343E"/>
                </a:solidFill>
                <a:latin typeface="Manrope"/>
                <a:ea typeface="Manrope"/>
                <a:cs typeface="Manrope"/>
              </a:defRPr>
            </a:defPPr>
          </a:lstStyle>
          <a:p>
            <a:pPr>
              <a:defRPr sz="2400" b="1">
                <a:solidFill>
                  <a:srgbClr val="12343E"/>
                </a:solidFill>
                <a:latin typeface="Manrope"/>
                <a:ea typeface="Manrope"/>
                <a:cs typeface="Manrope"/>
              </a:defRPr>
            </a:pPr>
            <a:r>
              <a:rPr sz="2400" b="1">
                <a:solidFill>
                  <a:srgbClr val="12343E"/>
                </a:solidFill>
                <a:latin typeface="Manrope"/>
                <a:ea typeface="Manrope"/>
                <a:cs typeface="Manrope"/>
              </a:rPr>
              <a:t>Единое дело</a:t>
            </a:r>
          </a:p>
        </p:txBody>
      </p:sp>
      <p:sp>
        <p:nvSpPr>
          <p:cNvPr id="8" name="body">
            <a:extLst>
              <a:ext uri="{FF2B5EF4-FFF2-40B4-BE49-F238E27FC236}">
                <a16:creationId xmlns:a16="http://schemas.microsoft.com/office/drawing/2014/main" id="{DB45472E-D1E6-4160-96E5-C6B555E8754C}"/>
              </a:ext>
            </a:extLst>
          </p:cNvPr>
          <p:cNvSpPr>
            <a:spLocks noGrp="1"/>
          </p:cNvSpPr>
          <p:nvPr/>
        </p:nvSpPr>
        <p:spPr>
          <a:xfrm>
            <a:off x="514350" y="2457450"/>
            <a:ext cx="3524250" cy="2095500"/>
          </a:xfrm>
          <a:prstGeom prst="rect">
            <a:avLst/>
          </a:prstGeom>
          <a:noFill/>
          <a:ln w="0">
            <a:noFill/>
          </a:ln>
        </p:spPr>
        <p:txBody>
          <a:bodyPr lIns="0" tIns="0" rIns="0" bIns="0" anchor="t">
            <a:noAutofit/>
          </a:bodyPr>
          <a:lstStyle>
            <a:defPPr>
              <a:defRPr sz="2025" b="0">
                <a:solidFill>
                  <a:srgbClr val="12343E"/>
                </a:solidFill>
                <a:latin typeface="Golos Text"/>
                <a:ea typeface="Golos Text"/>
                <a:cs typeface="Golos Text"/>
              </a:defRPr>
            </a:defPPr>
          </a:lstStyle>
          <a:p>
            <a:pPr>
              <a:defRPr sz="2025" b="0">
                <a:solidFill>
                  <a:srgbClr val="12343E"/>
                </a:solidFill>
                <a:latin typeface="Golos Text"/>
                <a:ea typeface="Golos Text"/>
                <a:cs typeface="Golos Text"/>
              </a:defRPr>
            </a:pPr>
            <a:r>
              <a:rPr sz="2025" b="0">
                <a:solidFill>
                  <a:srgbClr val="12343E"/>
                </a:solidFill>
                <a:latin typeface="Golos Text"/>
                <a:ea typeface="Golos Text"/>
                <a:cs typeface="Golos Text"/>
              </a:rPr>
              <a:t>Исходный сигнал</a:t>
            </a:r>
          </a:p>
          <a:p>
            <a:pPr>
              <a:defRPr sz="2025" b="0">
                <a:solidFill>
                  <a:srgbClr val="12343E"/>
                </a:solidFill>
                <a:latin typeface="Golos Text"/>
                <a:ea typeface="Golos Text"/>
                <a:cs typeface="Golos Text"/>
              </a:defRPr>
            </a:pPr>
            <a:r>
              <a:rPr sz="2025" b="0">
                <a:solidFill>
                  <a:srgbClr val="12343E"/>
                </a:solidFill>
                <a:latin typeface="Golos Text"/>
                <a:ea typeface="Golos Text"/>
                <a:cs typeface="Golos Text"/>
              </a:rPr>
              <a:t>Место и материалы</a:t>
            </a:r>
          </a:p>
          <a:p>
            <a:pPr>
              <a:defRPr sz="2025" b="0">
                <a:solidFill>
                  <a:srgbClr val="12343E"/>
                </a:solidFill>
                <a:latin typeface="Golos Text"/>
                <a:ea typeface="Golos Text"/>
                <a:cs typeface="Golos Text"/>
              </a:defRPr>
            </a:pPr>
            <a:r>
              <a:rPr sz="2025" b="0">
                <a:solidFill>
                  <a:srgbClr val="12343E"/>
                </a:solidFill>
                <a:latin typeface="Golos Text"/>
                <a:ea typeface="Golos Text"/>
                <a:cs typeface="Golos Text"/>
              </a:rPr>
              <a:t>Решения участников</a:t>
            </a:r>
          </a:p>
          <a:p>
            <a:pPr>
              <a:defRPr sz="2025" b="0">
                <a:solidFill>
                  <a:srgbClr val="12343E"/>
                </a:solidFill>
                <a:latin typeface="Golos Text"/>
                <a:ea typeface="Golos Text"/>
                <a:cs typeface="Golos Text"/>
              </a:defRPr>
            </a:pPr>
            <a:r>
              <a:rPr sz="2025" b="0">
                <a:solidFill>
                  <a:srgbClr val="12343E"/>
                </a:solidFill>
                <a:latin typeface="Golos Text"/>
                <a:ea typeface="Golos Text"/>
                <a:cs typeface="Golos Text"/>
              </a:rPr>
              <a:t>Общий журнал</a:t>
            </a:r>
          </a:p>
        </p:txBody>
      </p:sp>
      <p:sp>
        <p:nvSpPr>
          <p:cNvPr id="9" name="body">
            <a:extLst>
              <a:ext uri="{FF2B5EF4-FFF2-40B4-BE49-F238E27FC236}">
                <a16:creationId xmlns:a16="http://schemas.microsoft.com/office/drawing/2014/main" id="{0A52E00E-E3F2-4E22-A26E-AA2BF2F0CEF5}"/>
              </a:ext>
            </a:extLst>
          </p:cNvPr>
          <p:cNvSpPr>
            <a:spLocks noGrp="1"/>
          </p:cNvSpPr>
          <p:nvPr/>
        </p:nvSpPr>
        <p:spPr>
          <a:xfrm>
            <a:off x="514350" y="5000625"/>
            <a:ext cx="3429000" cy="619125"/>
          </a:xfrm>
          <a:prstGeom prst="rect">
            <a:avLst/>
          </a:prstGeom>
          <a:noFill/>
          <a:ln w="0">
            <a:noFill/>
          </a:ln>
        </p:spPr>
        <p:txBody>
          <a:bodyPr lIns="0" tIns="0" rIns="0" bIns="0" anchor="t">
            <a:noAutofit/>
          </a:bodyPr>
          <a:lstStyle>
            <a:defPPr>
              <a:defRPr sz="1725" b="0">
                <a:solidFill>
                  <a:srgbClr val="5E767E"/>
                </a:solidFill>
                <a:latin typeface="Golos Text"/>
                <a:ea typeface="Golos Text"/>
                <a:cs typeface="Golos Text"/>
              </a:defRPr>
            </a:defPPr>
          </a:lstStyle>
          <a:p>
            <a:pPr>
              <a:defRPr sz="1725" b="0">
                <a:solidFill>
                  <a:srgbClr val="5E767E"/>
                </a:solidFill>
                <a:latin typeface="Golos Text"/>
                <a:ea typeface="Golos Text"/>
                <a:cs typeface="Golos Text"/>
              </a:defRPr>
            </a:pPr>
            <a:r>
              <a:rPr sz="1725" b="0">
                <a:solidFill>
                  <a:srgbClr val="5E767E"/>
                </a:solidFill>
                <a:latin typeface="Golos Text"/>
                <a:ea typeface="Golos Text"/>
                <a:cs typeface="Golos Text"/>
              </a:rPr>
              <a:t>Номер, исходное обращение, место, этап и история решений</a:t>
            </a:r>
          </a:p>
        </p:txBody>
      </p:sp>
    </p:spTree>
    <p:extLst>
      <p:ext uri="{BB962C8B-B14F-4D97-AF65-F5344CB8AC3E}">
        <p14:creationId xmlns:p14="http://schemas.microsoft.com/office/powerpoint/2010/main" val="927173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0863EC97-29AF-4815-AFF4-5FA1095A0422}"/>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03 / ОТВЕТСТВЕННОСТЬ</a:t>
            </a:r>
          </a:p>
        </p:txBody>
      </p:sp>
      <p:sp>
        <p:nvSpPr>
          <p:cNvPr id="2" name="title">
            <a:extLst>
              <a:ext uri="{FF2B5EF4-FFF2-40B4-BE49-F238E27FC236}">
                <a16:creationId xmlns:a16="http://schemas.microsoft.com/office/drawing/2014/main" id="{D75C5FC9-830E-4E9C-BA01-DCB849D07B18}"/>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Маршрут определяется с объяснением</a:t>
            </a:r>
          </a:p>
        </p:txBody>
      </p:sp>
      <p:sp>
        <p:nvSpPr>
          <p:cNvPr id="3" name="footer">
            <a:extLst>
              <a:ext uri="{FF2B5EF4-FFF2-40B4-BE49-F238E27FC236}">
                <a16:creationId xmlns:a16="http://schemas.microsoft.com/office/drawing/2014/main" id="{EC409D2B-0466-4FE9-A044-C8B33B6470B4}"/>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A14F4191-A1D1-410B-8F52-C3E3F0B77C8E}"/>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08</a:t>
            </a:r>
          </a:p>
        </p:txBody>
      </p:sp>
      <p:sp>
        <p:nvSpPr>
          <p:cNvPr id="5" name="rationale">
            <a:extLst>
              <a:ext uri="{FF2B5EF4-FFF2-40B4-BE49-F238E27FC236}">
                <a16:creationId xmlns:a16="http://schemas.microsoft.com/office/drawing/2014/main" id="{877D6FDF-7893-4FA0-916D-2EA1300755C4}"/>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Предварительное направление ещё не означает подтверждение балансодержателя.</a:t>
            </a:r>
          </a:p>
        </p:txBody>
      </p:sp>
      <p:graphicFrame>
        <p:nvGraphicFramePr>
          <p:cNvPr id="6" name="Таблица 5">
            <a:extLst>
              <a:ext uri="{FF2B5EF4-FFF2-40B4-BE49-F238E27FC236}">
                <a16:creationId xmlns:a16="http://schemas.microsoft.com/office/drawing/2014/main" id="{226C23D3-6ED1-4A1E-A52F-835D9851C120}"/>
              </a:ext>
            </a:extLst>
          </p:cNvPr>
          <p:cNvGraphicFramePr/>
          <p:nvPr/>
        </p:nvGraphicFramePr>
        <p:xfrm>
          <a:off x="514350" y="1857375"/>
          <a:ext cx="11163300" cy="3171825"/>
        </p:xfrm>
        <a:graphic>
          <a:graphicData uri="http://schemas.openxmlformats.org/drawingml/2006/table">
            <a:tbl>
              <a:tblPr/>
              <a:tblGrid>
                <a:gridCol w="3810000">
                  <a:extLst>
                    <a:ext uri="{9D8B030D-6E8A-4147-A177-3AD203B41FA5}">
                      <a16:colId xmlns:a16="http://schemas.microsoft.com/office/drawing/2014/main" val="20000"/>
                    </a:ext>
                  </a:extLst>
                </a:gridCol>
                <a:gridCol w="7353300">
                  <a:extLst>
                    <a:ext uri="{9D8B030D-6E8A-4147-A177-3AD203B41FA5}">
                      <a16:colId xmlns:a16="http://schemas.microsoft.com/office/drawing/2014/main" val="20001"/>
                    </a:ext>
                  </a:extLst>
                </a:gridCol>
              </a:tblGrid>
              <a:tr h="1057275">
                <a:tc>
                  <a:txBody>
                    <a:bodyPr/>
                    <a:lstStyle/>
                    <a:p>
                      <a:r>
                        <a:rPr sz="2025" b="1">
                          <a:solidFill>
                            <a:srgbClr val="087F83"/>
                          </a:solidFill>
                          <a:latin typeface="Manrope"/>
                          <a:ea typeface="Manrope"/>
                          <a:cs typeface="Manrope"/>
                        </a:rPr>
                        <a:t>Подтверждённый объект</a:t>
                      </a:r>
                    </a:p>
                  </a:txBody>
                  <a:tcPr anchor="ctr">
                    <a:lnL w="0">
                      <a:noFill/>
                    </a:lnL>
                    <a:lnR w="0">
                      <a:noFill/>
                    </a:lnR>
                    <a:lnT w="0">
                      <a:noFill/>
                    </a:lnT>
                    <a:lnB w="0">
                      <a:noFill/>
                    </a:lnB>
                    <a:solidFill>
                      <a:srgbClr val="F3F7F7"/>
                    </a:solidFill>
                  </a:tcPr>
                </a:tc>
                <a:tc>
                  <a:txBody>
                    <a:bodyPr/>
                    <a:lstStyle/>
                    <a:p>
                      <a:r>
                        <a:rPr sz="2100" b="0">
                          <a:solidFill>
                            <a:srgbClr val="12343E"/>
                          </a:solidFill>
                          <a:latin typeface="Golos Text"/>
                          <a:ea typeface="Golos Text"/>
                          <a:cs typeface="Golos Text"/>
                        </a:rPr>
                        <a:t>Оператор определяется по паспорту объекта</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1057275">
                <a:tc>
                  <a:txBody>
                    <a:bodyPr/>
                    <a:lstStyle/>
                    <a:p>
                      <a:r>
                        <a:rPr sz="2025" b="1">
                          <a:solidFill>
                            <a:srgbClr val="087F83"/>
                          </a:solidFill>
                          <a:latin typeface="Manrope"/>
                          <a:ea typeface="Manrope"/>
                          <a:cs typeface="Manrope"/>
                        </a:rPr>
                        <a:t>Понятная тема без паспорта</a:t>
                      </a:r>
                    </a:p>
                  </a:txBody>
                  <a:tcPr anchor="ctr">
                    <a:lnL w="0">
                      <a:noFill/>
                    </a:lnL>
                    <a:lnR w="0">
                      <a:noFill/>
                    </a:lnR>
                    <a:lnT>
                      <a:noFill/>
                    </a:lnT>
                    <a:lnB w="0">
                      <a:noFill/>
                    </a:lnB>
                    <a:solidFill>
                      <a:srgbClr val="FFFFFF"/>
                    </a:solidFill>
                  </a:tcPr>
                </a:tc>
                <a:tc>
                  <a:txBody>
                    <a:bodyPr/>
                    <a:lstStyle/>
                    <a:p>
                      <a:r>
                        <a:rPr sz="2100" b="0">
                          <a:solidFill>
                            <a:srgbClr val="12343E"/>
                          </a:solidFill>
                          <a:latin typeface="Golos Text"/>
                          <a:ea typeface="Golos Text"/>
                          <a:cs typeface="Golos Text"/>
                        </a:rPr>
                        <a:t>Предварительный адресат проверяет компетенцию</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1057275">
                <a:tc>
                  <a:txBody>
                    <a:bodyPr/>
                    <a:lstStyle/>
                    <a:p>
                      <a:r>
                        <a:rPr sz="2025" b="1">
                          <a:solidFill>
                            <a:srgbClr val="087F83"/>
                          </a:solidFill>
                          <a:latin typeface="Manrope"/>
                          <a:ea typeface="Manrope"/>
                          <a:cs typeface="Manrope"/>
                        </a:rPr>
                        <a:t>Неясность или спор</a:t>
                      </a:r>
                    </a:p>
                  </a:txBody>
                  <a:tcPr anchor="ctr">
                    <a:lnL w="0">
                      <a:noFill/>
                    </a:lnL>
                    <a:lnR w="0">
                      <a:noFill/>
                    </a:lnR>
                    <a:lnT>
                      <a:noFill/>
                    </a:lnT>
                    <a:lnB w="0">
                      <a:noFill/>
                    </a:lnB>
                    <a:solidFill>
                      <a:srgbClr val="F3F7F7"/>
                    </a:solidFill>
                  </a:tcPr>
                </a:tc>
                <a:tc>
                  <a:txBody>
                    <a:bodyPr/>
                    <a:lstStyle/>
                    <a:p>
                      <a:r>
                        <a:rPr sz="2100" b="0">
                          <a:solidFill>
                            <a:srgbClr val="12343E"/>
                          </a:solidFill>
                          <a:latin typeface="Golos Text"/>
                          <a:ea typeface="Golos Text"/>
                          <a:cs typeface="Golos Text"/>
                        </a:rPr>
                        <a:t>Куратор уточняет сведения и принимает решение</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bl>
          </a:graphicData>
        </a:graphic>
      </p:graphicFrame>
      <p:sp>
        <p:nvSpPr>
          <p:cNvPr id="7" name="body">
            <a:extLst>
              <a:ext uri="{FF2B5EF4-FFF2-40B4-BE49-F238E27FC236}">
                <a16:creationId xmlns:a16="http://schemas.microsoft.com/office/drawing/2014/main" id="{72EEC522-215C-4AEC-BA5C-DCB15CBBCD19}"/>
              </a:ext>
            </a:extLst>
          </p:cNvPr>
          <p:cNvSpPr>
            <a:spLocks noGrp="1"/>
          </p:cNvSpPr>
          <p:nvPr/>
        </p:nvSpPr>
        <p:spPr>
          <a:xfrm>
            <a:off x="666750" y="5286375"/>
            <a:ext cx="10668000" cy="381000"/>
          </a:xfrm>
          <a:prstGeom prst="rect">
            <a:avLst/>
          </a:prstGeom>
          <a:noFill/>
          <a:ln w="0">
            <a:noFill/>
          </a:ln>
        </p:spPr>
        <p:txBody>
          <a:bodyPr lIns="0" tIns="0" rIns="0" bIns="0" anchor="t">
            <a:noAutofit/>
          </a:bodyPr>
          <a:lstStyle>
            <a:defPPr>
              <a:defRPr sz="2025" b="1">
                <a:solidFill>
                  <a:srgbClr val="12343E"/>
                </a:solidFill>
                <a:latin typeface="Manrope"/>
                <a:ea typeface="Manrope"/>
                <a:cs typeface="Manrope"/>
              </a:defRPr>
            </a:defPPr>
          </a:lstStyle>
          <a:p>
            <a:pPr>
              <a:defRPr sz="2025" b="1">
                <a:solidFill>
                  <a:srgbClr val="12343E"/>
                </a:solidFill>
                <a:latin typeface="Manrope"/>
                <a:ea typeface="Manrope"/>
                <a:cs typeface="Manrope"/>
              </a:defRPr>
            </a:pPr>
            <a:r>
              <a:rPr sz="2025" b="1">
                <a:solidFill>
                  <a:srgbClr val="12343E"/>
                </a:solidFill>
                <a:latin typeface="Manrope"/>
                <a:ea typeface="Manrope"/>
                <a:cs typeface="Manrope"/>
              </a:rPr>
              <a:t>Дело получает адресата, основание и следующий шаг</a:t>
            </a:r>
          </a:p>
        </p:txBody>
      </p:sp>
    </p:spTree>
    <p:extLst>
      <p:ext uri="{BB962C8B-B14F-4D97-AF65-F5344CB8AC3E}">
        <p14:creationId xmlns:p14="http://schemas.microsoft.com/office/powerpoint/2010/main" val="34827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39631876-D812-4AFB-8200-8D73CAC2D4AC}"/>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03 / ОТВЕТСТВЕННОСТЬ</a:t>
            </a:r>
          </a:p>
        </p:txBody>
      </p:sp>
      <p:sp>
        <p:nvSpPr>
          <p:cNvPr id="2" name="title">
            <a:extLst>
              <a:ext uri="{FF2B5EF4-FFF2-40B4-BE49-F238E27FC236}">
                <a16:creationId xmlns:a16="http://schemas.microsoft.com/office/drawing/2014/main" id="{3909138C-9614-4A96-AE99-F18EDE1DD711}"/>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Служба принимает ответственность</a:t>
            </a:r>
          </a:p>
        </p:txBody>
      </p:sp>
      <p:sp>
        <p:nvSpPr>
          <p:cNvPr id="3" name="footer">
            <a:extLst>
              <a:ext uri="{FF2B5EF4-FFF2-40B4-BE49-F238E27FC236}">
                <a16:creationId xmlns:a16="http://schemas.microsoft.com/office/drawing/2014/main" id="{37677B78-2E92-47A8-BEAC-7B56FF63E03E}"/>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BBEB2C30-A11F-4908-BD03-C67CF1B90FE1}"/>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09</a:t>
            </a:r>
          </a:p>
        </p:txBody>
      </p:sp>
      <p:sp>
        <p:nvSpPr>
          <p:cNvPr id="5" name="rationale">
            <a:extLst>
              <a:ext uri="{FF2B5EF4-FFF2-40B4-BE49-F238E27FC236}">
                <a16:creationId xmlns:a16="http://schemas.microsoft.com/office/drawing/2014/main" id="{89764AED-513A-47DC-89C1-27D155B38F7A}"/>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Передача обращения требует явного принятия следующей стороной.</a:t>
            </a:r>
          </a:p>
        </p:txBody>
      </p:sp>
      <p:sp>
        <p:nvSpPr>
          <p:cNvPr id="6" name="body">
            <a:extLst>
              <a:ext uri="{FF2B5EF4-FFF2-40B4-BE49-F238E27FC236}">
                <a16:creationId xmlns:a16="http://schemas.microsoft.com/office/drawing/2014/main" id="{BE32EBB6-ED7A-4394-9648-4A8162A34E86}"/>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Решение органа</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сохраняется в деле</a:t>
            </a:r>
          </a:p>
        </p:txBody>
      </p:sp>
      <p:sp>
        <p:nvSpPr>
          <p:cNvPr id="7" name="body">
            <a:extLst>
              <a:ext uri="{FF2B5EF4-FFF2-40B4-BE49-F238E27FC236}">
                <a16:creationId xmlns:a16="http://schemas.microsoft.com/office/drawing/2014/main" id="{6ED39F32-990E-4539-BD49-805267AD61DD}"/>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Принять в работу</a:t>
            </a:r>
          </a:p>
        </p:txBody>
      </p:sp>
      <p:sp>
        <p:nvSpPr>
          <p:cNvPr id="8" name="body">
            <a:extLst>
              <a:ext uri="{FF2B5EF4-FFF2-40B4-BE49-F238E27FC236}">
                <a16:creationId xmlns:a16="http://schemas.microsoft.com/office/drawing/2014/main" id="{40FB3F9B-0C7A-4E7F-BAED-532171A22C18}"/>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Или обосновать спор по компетенции</a:t>
            </a:r>
          </a:p>
        </p:txBody>
      </p:sp>
      <p:sp>
        <p:nvSpPr>
          <p:cNvPr id="9" name="body">
            <a:extLst>
              <a:ext uri="{FF2B5EF4-FFF2-40B4-BE49-F238E27FC236}">
                <a16:creationId xmlns:a16="http://schemas.microsoft.com/office/drawing/2014/main" id="{EF997292-D0B9-459D-8A93-0366961D5BF3}"/>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Куратор видит незавершённую передачу</a:t>
            </a:r>
          </a:p>
        </p:txBody>
      </p:sp>
      <p:pic>
        <p:nvPicPr>
          <p:cNvPr id="10" name="Рисунок 9">
            <a:extLst>
              <a:ext uri="{FF2B5EF4-FFF2-40B4-BE49-F238E27FC236}">
                <a16:creationId xmlns:a16="http://schemas.microsoft.com/office/drawing/2014/main" id="{878906D8-0A74-4CCF-B3A9-D2CCD4DBB810}"/>
              </a:ext>
            </a:extLst>
          </p:cNvPr>
          <p:cNvPicPr>
            <a:picLocks noChangeAspect="1"/>
          </p:cNvPicPr>
          <p:nvPr/>
        </p:nvPicPr>
        <p:blipFill>
          <a:blip r:embed="rId3"/>
          <a:stretch/>
        </p:blipFill>
        <p:spPr>
          <a:xfrm>
            <a:off x="3790950" y="1782117"/>
            <a:ext cx="7886700" cy="3770016"/>
          </a:xfrm>
          <a:prstGeom prst="rect">
            <a:avLst/>
          </a:prstGeom>
        </p:spPr>
      </p:pic>
    </p:spTree>
    <p:extLst>
      <p:ext uri="{BB962C8B-B14F-4D97-AF65-F5344CB8AC3E}">
        <p14:creationId xmlns:p14="http://schemas.microsoft.com/office/powerpoint/2010/main" val="1312359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0A676324-4CBE-451F-9465-FD2103F68079}"/>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03 / ОТВЕТСТВЕННОСТЬ</a:t>
            </a:r>
          </a:p>
        </p:txBody>
      </p:sp>
      <p:sp>
        <p:nvSpPr>
          <p:cNvPr id="2" name="title">
            <a:extLst>
              <a:ext uri="{FF2B5EF4-FFF2-40B4-BE49-F238E27FC236}">
                <a16:creationId xmlns:a16="http://schemas.microsoft.com/office/drawing/2014/main" id="{77047411-799B-4E46-88BD-7804A840C85E}"/>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Наряд связывает работу с исполнителем</a:t>
            </a:r>
          </a:p>
        </p:txBody>
      </p:sp>
      <p:sp>
        <p:nvSpPr>
          <p:cNvPr id="3" name="footer">
            <a:extLst>
              <a:ext uri="{FF2B5EF4-FFF2-40B4-BE49-F238E27FC236}">
                <a16:creationId xmlns:a16="http://schemas.microsoft.com/office/drawing/2014/main" id="{9E0FAAC0-A449-4E08-84D6-ACA2E1FA00D1}"/>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1B9EB6DD-90BB-4C4C-8FD7-517DBBE8A723}"/>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10</a:t>
            </a:r>
          </a:p>
        </p:txBody>
      </p:sp>
      <p:sp>
        <p:nvSpPr>
          <p:cNvPr id="5" name="rationale">
            <a:extLst>
              <a:ext uri="{FF2B5EF4-FFF2-40B4-BE49-F238E27FC236}">
                <a16:creationId xmlns:a16="http://schemas.microsoft.com/office/drawing/2014/main" id="{CC903225-9D93-44B8-8A0D-AA80F54401F5}"/>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У каждой работы есть назначение, по которому можно проверить ход исполнения.</a:t>
            </a:r>
          </a:p>
        </p:txBody>
      </p:sp>
      <p:sp>
        <p:nvSpPr>
          <p:cNvPr id="6" name="body">
            <a:extLst>
              <a:ext uri="{FF2B5EF4-FFF2-40B4-BE49-F238E27FC236}">
                <a16:creationId xmlns:a16="http://schemas.microsoft.com/office/drawing/2014/main" id="{EEB0615D-926B-4AD4-AB94-139F25E4252C}"/>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Кто выполняет,</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что и к какому сроку</a:t>
            </a:r>
          </a:p>
        </p:txBody>
      </p:sp>
      <p:sp>
        <p:nvSpPr>
          <p:cNvPr id="7" name="body">
            <a:extLst>
              <a:ext uri="{FF2B5EF4-FFF2-40B4-BE49-F238E27FC236}">
                <a16:creationId xmlns:a16="http://schemas.microsoft.com/office/drawing/2014/main" id="{DDA95581-D060-427F-84E1-E0ED41F8CEE9}"/>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Конкретная бригада</a:t>
            </a:r>
          </a:p>
        </p:txBody>
      </p:sp>
      <p:sp>
        <p:nvSpPr>
          <p:cNvPr id="8" name="body">
            <a:extLst>
              <a:ext uri="{FF2B5EF4-FFF2-40B4-BE49-F238E27FC236}">
                <a16:creationId xmlns:a16="http://schemas.microsoft.com/office/drawing/2014/main" id="{F388E6A1-F3E9-4D00-B775-2F21C7894350}"/>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Содержание задания и место</a:t>
            </a:r>
          </a:p>
        </p:txBody>
      </p:sp>
      <p:sp>
        <p:nvSpPr>
          <p:cNvPr id="9" name="body">
            <a:extLst>
              <a:ext uri="{FF2B5EF4-FFF2-40B4-BE49-F238E27FC236}">
                <a16:creationId xmlns:a16="http://schemas.microsoft.com/office/drawing/2014/main" id="{456B1ECA-564B-40E4-89C5-B1E3C7783754}"/>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Плановый срок и материалы дела</a:t>
            </a:r>
          </a:p>
        </p:txBody>
      </p:sp>
      <p:pic>
        <p:nvPicPr>
          <p:cNvPr id="10" name="Рисунок 9">
            <a:extLst>
              <a:ext uri="{FF2B5EF4-FFF2-40B4-BE49-F238E27FC236}">
                <a16:creationId xmlns:a16="http://schemas.microsoft.com/office/drawing/2014/main" id="{EF881EAF-05F9-4C2A-BD69-B57FCD8FDCCC}"/>
              </a:ext>
            </a:extLst>
          </p:cNvPr>
          <p:cNvPicPr>
            <a:picLocks noChangeAspect="1"/>
          </p:cNvPicPr>
          <p:nvPr/>
        </p:nvPicPr>
        <p:blipFill>
          <a:blip r:embed="rId3"/>
          <a:stretch/>
        </p:blipFill>
        <p:spPr>
          <a:xfrm>
            <a:off x="3790950" y="1857063"/>
            <a:ext cx="7886700" cy="3620125"/>
          </a:xfrm>
          <a:prstGeom prst="rect">
            <a:avLst/>
          </a:prstGeom>
        </p:spPr>
      </p:pic>
    </p:spTree>
    <p:extLst>
      <p:ext uri="{BB962C8B-B14F-4D97-AF65-F5344CB8AC3E}">
        <p14:creationId xmlns:p14="http://schemas.microsoft.com/office/powerpoint/2010/main" val="1992593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CC9B6D89-D5F3-45BC-903A-7941C0BDE527}"/>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04 / ИСПОЛНЕНИЕ</a:t>
            </a:r>
          </a:p>
        </p:txBody>
      </p:sp>
      <p:sp>
        <p:nvSpPr>
          <p:cNvPr id="2" name="title">
            <a:extLst>
              <a:ext uri="{FF2B5EF4-FFF2-40B4-BE49-F238E27FC236}">
                <a16:creationId xmlns:a16="http://schemas.microsoft.com/office/drawing/2014/main" id="{F497D11D-A025-4C4C-AA80-EB996CB13552}"/>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Выезд и прибытие становятся видимыми</a:t>
            </a:r>
          </a:p>
        </p:txBody>
      </p:sp>
      <p:sp>
        <p:nvSpPr>
          <p:cNvPr id="3" name="footer">
            <a:extLst>
              <a:ext uri="{FF2B5EF4-FFF2-40B4-BE49-F238E27FC236}">
                <a16:creationId xmlns:a16="http://schemas.microsoft.com/office/drawing/2014/main" id="{CC009969-5D04-40CD-8925-D43E31135B30}"/>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8537014F-E74B-4DE1-ABF7-C50B09AA2203}"/>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11</a:t>
            </a:r>
          </a:p>
        </p:txBody>
      </p:sp>
      <p:sp>
        <p:nvSpPr>
          <p:cNvPr id="5" name="rationale">
            <a:extLst>
              <a:ext uri="{FF2B5EF4-FFF2-40B4-BE49-F238E27FC236}">
                <a16:creationId xmlns:a16="http://schemas.microsoft.com/office/drawing/2014/main" id="{BB11FC25-CC00-46E4-9685-C54BF369C468}"/>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Статус «в работе» раскрывается в конкретные действия и записи времени.</a:t>
            </a:r>
          </a:p>
        </p:txBody>
      </p:sp>
      <p:sp>
        <p:nvSpPr>
          <p:cNvPr id="6" name="body">
            <a:extLst>
              <a:ext uri="{FF2B5EF4-FFF2-40B4-BE49-F238E27FC236}">
                <a16:creationId xmlns:a16="http://schemas.microsoft.com/office/drawing/2014/main" id="{3483AD97-F154-4264-8640-FA8768251A33}"/>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Ход работ</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фиксируется по этапам</a:t>
            </a:r>
          </a:p>
        </p:txBody>
      </p:sp>
      <p:sp>
        <p:nvSpPr>
          <p:cNvPr id="7" name="body">
            <a:extLst>
              <a:ext uri="{FF2B5EF4-FFF2-40B4-BE49-F238E27FC236}">
                <a16:creationId xmlns:a16="http://schemas.microsoft.com/office/drawing/2014/main" id="{AD4A5D57-829F-4762-9656-A79135A74D0B}"/>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Выезд бригады</a:t>
            </a:r>
          </a:p>
        </p:txBody>
      </p:sp>
      <p:sp>
        <p:nvSpPr>
          <p:cNvPr id="8" name="body">
            <a:extLst>
              <a:ext uri="{FF2B5EF4-FFF2-40B4-BE49-F238E27FC236}">
                <a16:creationId xmlns:a16="http://schemas.microsoft.com/office/drawing/2014/main" id="{A58CDD7E-CA9D-4169-9440-C96F6F1137F0}"/>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Прибытие на место</a:t>
            </a:r>
          </a:p>
        </p:txBody>
      </p:sp>
      <p:sp>
        <p:nvSpPr>
          <p:cNvPr id="9" name="body">
            <a:extLst>
              <a:ext uri="{FF2B5EF4-FFF2-40B4-BE49-F238E27FC236}">
                <a16:creationId xmlns:a16="http://schemas.microsoft.com/office/drawing/2014/main" id="{6F06F64A-DAEE-4971-92F7-2D7A165E3E0D}"/>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Осмотр и уточнение причины</a:t>
            </a:r>
          </a:p>
        </p:txBody>
      </p:sp>
      <p:pic>
        <p:nvPicPr>
          <p:cNvPr id="10" name="Рисунок 9">
            <a:extLst>
              <a:ext uri="{FF2B5EF4-FFF2-40B4-BE49-F238E27FC236}">
                <a16:creationId xmlns:a16="http://schemas.microsoft.com/office/drawing/2014/main" id="{93FF2261-82C4-4C3E-9892-F922E5095772}"/>
              </a:ext>
            </a:extLst>
          </p:cNvPr>
          <p:cNvPicPr>
            <a:picLocks noChangeAspect="1"/>
          </p:cNvPicPr>
          <p:nvPr/>
        </p:nvPicPr>
        <p:blipFill>
          <a:blip r:embed="rId3"/>
          <a:stretch/>
        </p:blipFill>
        <p:spPr>
          <a:xfrm>
            <a:off x="3790950" y="2235575"/>
            <a:ext cx="7886700" cy="2863100"/>
          </a:xfrm>
          <a:prstGeom prst="rect">
            <a:avLst/>
          </a:prstGeom>
        </p:spPr>
      </p:pic>
    </p:spTree>
    <p:extLst>
      <p:ext uri="{BB962C8B-B14F-4D97-AF65-F5344CB8AC3E}">
        <p14:creationId xmlns:p14="http://schemas.microsoft.com/office/powerpoint/2010/main" val="2059904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941ADCE2-2BA5-4CD6-AA32-C8485BEC0AD3}"/>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04 / ИСПОЛНЕНИЕ</a:t>
            </a:r>
          </a:p>
        </p:txBody>
      </p:sp>
      <p:sp>
        <p:nvSpPr>
          <p:cNvPr id="2" name="title">
            <a:extLst>
              <a:ext uri="{FF2B5EF4-FFF2-40B4-BE49-F238E27FC236}">
                <a16:creationId xmlns:a16="http://schemas.microsoft.com/office/drawing/2014/main" id="{EFFE56B1-93C5-418A-80A4-0799509C9ECB}"/>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Рабочий подтверждает фактический этап</a:t>
            </a:r>
          </a:p>
        </p:txBody>
      </p:sp>
      <p:sp>
        <p:nvSpPr>
          <p:cNvPr id="3" name="footer">
            <a:extLst>
              <a:ext uri="{FF2B5EF4-FFF2-40B4-BE49-F238E27FC236}">
                <a16:creationId xmlns:a16="http://schemas.microsoft.com/office/drawing/2014/main" id="{D45878FC-708F-452E-94F7-B57DE1072497}"/>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83C06888-6FC3-4933-AF02-37E989485BEC}"/>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12</a:t>
            </a:r>
          </a:p>
        </p:txBody>
      </p:sp>
      <p:sp>
        <p:nvSpPr>
          <p:cNvPr id="5" name="rationale">
            <a:extLst>
              <a:ext uri="{FF2B5EF4-FFF2-40B4-BE49-F238E27FC236}">
                <a16:creationId xmlns:a16="http://schemas.microsoft.com/office/drawing/2014/main" id="{93D4FF0B-7A57-4B09-AD8A-1072B2B0CAE8}"/>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Бригада сообщает о факте, а платформа связывает его с делом и перепиской.</a:t>
            </a:r>
          </a:p>
        </p:txBody>
      </p:sp>
      <p:sp>
        <p:nvSpPr>
          <p:cNvPr id="6" name="body">
            <a:extLst>
              <a:ext uri="{FF2B5EF4-FFF2-40B4-BE49-F238E27FC236}">
                <a16:creationId xmlns:a16="http://schemas.microsoft.com/office/drawing/2014/main" id="{A2888A8F-6124-4E42-A4DC-3DC003908B7E}"/>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Простой кабинет</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выездной бригады</a:t>
            </a:r>
          </a:p>
        </p:txBody>
      </p:sp>
      <p:sp>
        <p:nvSpPr>
          <p:cNvPr id="7" name="body">
            <a:extLst>
              <a:ext uri="{FF2B5EF4-FFF2-40B4-BE49-F238E27FC236}">
                <a16:creationId xmlns:a16="http://schemas.microsoft.com/office/drawing/2014/main" id="{C0072381-5A67-4555-9611-5C00A2DC83C6}"/>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Следующее действие видно сразу</a:t>
            </a:r>
          </a:p>
        </p:txBody>
      </p:sp>
      <p:sp>
        <p:nvSpPr>
          <p:cNvPr id="8" name="body">
            <a:extLst>
              <a:ext uri="{FF2B5EF4-FFF2-40B4-BE49-F238E27FC236}">
                <a16:creationId xmlns:a16="http://schemas.microsoft.com/office/drawing/2014/main" id="{26968723-0787-4F4B-BE93-3A7B37EF767B}"/>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Можно описать работу своими словами</a:t>
            </a:r>
          </a:p>
        </p:txBody>
      </p:sp>
      <p:sp>
        <p:nvSpPr>
          <p:cNvPr id="9" name="body">
            <a:extLst>
              <a:ext uri="{FF2B5EF4-FFF2-40B4-BE49-F238E27FC236}">
                <a16:creationId xmlns:a16="http://schemas.microsoft.com/office/drawing/2014/main" id="{96687B22-1870-4792-A033-F6F9ADFEAB74}"/>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Перед записью показан текст уведомления</a:t>
            </a:r>
          </a:p>
        </p:txBody>
      </p:sp>
      <p:pic>
        <p:nvPicPr>
          <p:cNvPr id="10" name="Рисунок 9">
            <a:extLst>
              <a:ext uri="{FF2B5EF4-FFF2-40B4-BE49-F238E27FC236}">
                <a16:creationId xmlns:a16="http://schemas.microsoft.com/office/drawing/2014/main" id="{62B12F63-076C-481A-83A8-9CCB824BB94B}"/>
              </a:ext>
            </a:extLst>
          </p:cNvPr>
          <p:cNvPicPr>
            <a:picLocks noChangeAspect="1"/>
          </p:cNvPicPr>
          <p:nvPr/>
        </p:nvPicPr>
        <p:blipFill>
          <a:blip r:embed="rId3"/>
          <a:stretch/>
        </p:blipFill>
        <p:spPr>
          <a:xfrm>
            <a:off x="4369594" y="1695450"/>
            <a:ext cx="6729413" cy="3943350"/>
          </a:xfrm>
          <a:prstGeom prst="rect">
            <a:avLst/>
          </a:prstGeom>
        </p:spPr>
      </p:pic>
    </p:spTree>
    <p:extLst>
      <p:ext uri="{BB962C8B-B14F-4D97-AF65-F5344CB8AC3E}">
        <p14:creationId xmlns:p14="http://schemas.microsoft.com/office/powerpoint/2010/main" val="1628999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8E1E6404-2EAD-46CF-AD38-82D74D9C0FC0}"/>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04 / ИСПОЛНЕНИЕ</a:t>
            </a:r>
          </a:p>
        </p:txBody>
      </p:sp>
      <p:sp>
        <p:nvSpPr>
          <p:cNvPr id="2" name="title">
            <a:extLst>
              <a:ext uri="{FF2B5EF4-FFF2-40B4-BE49-F238E27FC236}">
                <a16:creationId xmlns:a16="http://schemas.microsoft.com/office/drawing/2014/main" id="{C0B6DD11-4120-434D-B0FB-1E1223229741}"/>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Переписка остаётся внутри дела</a:t>
            </a:r>
          </a:p>
        </p:txBody>
      </p:sp>
      <p:sp>
        <p:nvSpPr>
          <p:cNvPr id="3" name="footer">
            <a:extLst>
              <a:ext uri="{FF2B5EF4-FFF2-40B4-BE49-F238E27FC236}">
                <a16:creationId xmlns:a16="http://schemas.microsoft.com/office/drawing/2014/main" id="{AF92F714-546B-4DC3-847E-EA3B5BD05614}"/>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7C043A79-A6C1-4E36-B290-A467AE207C20}"/>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13</a:t>
            </a:r>
          </a:p>
        </p:txBody>
      </p:sp>
      <p:sp>
        <p:nvSpPr>
          <p:cNvPr id="5" name="rationale">
            <a:extLst>
              <a:ext uri="{FF2B5EF4-FFF2-40B4-BE49-F238E27FC236}">
                <a16:creationId xmlns:a16="http://schemas.microsoft.com/office/drawing/2014/main" id="{96EAA94E-9EB0-4BC8-831C-25F8BF6344B8}"/>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Личная переписка жителя и внутреннее обсуждение имеют разные права доступа.</a:t>
            </a:r>
          </a:p>
        </p:txBody>
      </p:sp>
      <p:sp>
        <p:nvSpPr>
          <p:cNvPr id="6" name="body">
            <a:extLst>
              <a:ext uri="{FF2B5EF4-FFF2-40B4-BE49-F238E27FC236}">
                <a16:creationId xmlns:a16="http://schemas.microsoft.com/office/drawing/2014/main" id="{564AE733-A71A-43FA-A0A2-27BF39910D6B}"/>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Один контекст</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для всех участников</a:t>
            </a:r>
          </a:p>
        </p:txBody>
      </p:sp>
      <p:sp>
        <p:nvSpPr>
          <p:cNvPr id="7" name="body">
            <a:extLst>
              <a:ext uri="{FF2B5EF4-FFF2-40B4-BE49-F238E27FC236}">
                <a16:creationId xmlns:a16="http://schemas.microsoft.com/office/drawing/2014/main" id="{8B268C91-9012-4569-9C8D-D79D2758611F}"/>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Уточнения жителя</a:t>
            </a:r>
          </a:p>
        </p:txBody>
      </p:sp>
      <p:sp>
        <p:nvSpPr>
          <p:cNvPr id="8" name="body">
            <a:extLst>
              <a:ext uri="{FF2B5EF4-FFF2-40B4-BE49-F238E27FC236}">
                <a16:creationId xmlns:a16="http://schemas.microsoft.com/office/drawing/2014/main" id="{E81FE442-B228-4A5D-9FDB-F832E977AE82}"/>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Служебное обсуждение</a:t>
            </a:r>
          </a:p>
        </p:txBody>
      </p:sp>
      <p:sp>
        <p:nvSpPr>
          <p:cNvPr id="9" name="body">
            <a:extLst>
              <a:ext uri="{FF2B5EF4-FFF2-40B4-BE49-F238E27FC236}">
                <a16:creationId xmlns:a16="http://schemas.microsoft.com/office/drawing/2014/main" id="{0D49A312-4B57-40FD-8B81-8513D3FAE93A}"/>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Поручения и решения руководителей</a:t>
            </a:r>
          </a:p>
        </p:txBody>
      </p:sp>
      <p:pic>
        <p:nvPicPr>
          <p:cNvPr id="10" name="Рисунок 9">
            <a:extLst>
              <a:ext uri="{FF2B5EF4-FFF2-40B4-BE49-F238E27FC236}">
                <a16:creationId xmlns:a16="http://schemas.microsoft.com/office/drawing/2014/main" id="{1BEB4C68-5BCA-4740-B7C7-640CF928D052}"/>
              </a:ext>
            </a:extLst>
          </p:cNvPr>
          <p:cNvPicPr>
            <a:picLocks noChangeAspect="1"/>
          </p:cNvPicPr>
          <p:nvPr/>
        </p:nvPicPr>
        <p:blipFill>
          <a:blip r:embed="rId3"/>
          <a:stretch/>
        </p:blipFill>
        <p:spPr>
          <a:xfrm>
            <a:off x="4395351" y="1695450"/>
            <a:ext cx="6677897" cy="3943350"/>
          </a:xfrm>
          <a:prstGeom prst="rect">
            <a:avLst/>
          </a:prstGeom>
        </p:spPr>
      </p:pic>
    </p:spTree>
    <p:extLst>
      <p:ext uri="{BB962C8B-B14F-4D97-AF65-F5344CB8AC3E}">
        <p14:creationId xmlns:p14="http://schemas.microsoft.com/office/powerpoint/2010/main" val="1055935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518CEA39-FF7E-49F1-B192-0A0E15D551F4}"/>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04 / ИСПОЛНЕНИЕ</a:t>
            </a:r>
          </a:p>
        </p:txBody>
      </p:sp>
      <p:sp>
        <p:nvSpPr>
          <p:cNvPr id="2" name="title">
            <a:extLst>
              <a:ext uri="{FF2B5EF4-FFF2-40B4-BE49-F238E27FC236}">
                <a16:creationId xmlns:a16="http://schemas.microsoft.com/office/drawing/2014/main" id="{E1908F6C-737D-4A34-9DDD-CE6F98571B2A}"/>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Препятствие требует плана</a:t>
            </a:r>
          </a:p>
        </p:txBody>
      </p:sp>
      <p:sp>
        <p:nvSpPr>
          <p:cNvPr id="3" name="footer">
            <a:extLst>
              <a:ext uri="{FF2B5EF4-FFF2-40B4-BE49-F238E27FC236}">
                <a16:creationId xmlns:a16="http://schemas.microsoft.com/office/drawing/2014/main" id="{638C3420-DE31-48C8-A9DD-D94D90031D6C}"/>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999A2767-06B3-4E57-9152-A7228A1F0B49}"/>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14</a:t>
            </a:r>
          </a:p>
        </p:txBody>
      </p:sp>
      <p:sp>
        <p:nvSpPr>
          <p:cNvPr id="5" name="rationale">
            <a:extLst>
              <a:ext uri="{FF2B5EF4-FFF2-40B4-BE49-F238E27FC236}">
                <a16:creationId xmlns:a16="http://schemas.microsoft.com/office/drawing/2014/main" id="{F69FA270-7CE5-4236-87B6-D1DFE0495365}"/>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Исходный срок сохраняется в истории. Новый прогноз согласует уполномоченная роль.</a:t>
            </a:r>
          </a:p>
        </p:txBody>
      </p:sp>
      <p:sp>
        <p:nvSpPr>
          <p:cNvPr id="6" name="body">
            <a:extLst>
              <a:ext uri="{FF2B5EF4-FFF2-40B4-BE49-F238E27FC236}">
                <a16:creationId xmlns:a16="http://schemas.microsoft.com/office/drawing/2014/main" id="{C6A868B3-E16C-446D-8BBC-4A5F9A44D1B3}"/>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Перенос срока</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с обоснованием</a:t>
            </a:r>
          </a:p>
        </p:txBody>
      </p:sp>
      <p:sp>
        <p:nvSpPr>
          <p:cNvPr id="7" name="body">
            <a:extLst>
              <a:ext uri="{FF2B5EF4-FFF2-40B4-BE49-F238E27FC236}">
                <a16:creationId xmlns:a16="http://schemas.microsoft.com/office/drawing/2014/main" id="{3D28E25A-4EEB-4CFD-9488-E1E1D9F017B6}"/>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Причина и временные меры</a:t>
            </a:r>
          </a:p>
        </p:txBody>
      </p:sp>
      <p:sp>
        <p:nvSpPr>
          <p:cNvPr id="8" name="body">
            <a:extLst>
              <a:ext uri="{FF2B5EF4-FFF2-40B4-BE49-F238E27FC236}">
                <a16:creationId xmlns:a16="http://schemas.microsoft.com/office/drawing/2014/main" id="{BA4FAC8A-24AB-4703-9B2D-2C7A12EC1D0B}"/>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Кто устраняет препятствие</a:t>
            </a:r>
          </a:p>
        </p:txBody>
      </p:sp>
      <p:sp>
        <p:nvSpPr>
          <p:cNvPr id="9" name="body">
            <a:extLst>
              <a:ext uri="{FF2B5EF4-FFF2-40B4-BE49-F238E27FC236}">
                <a16:creationId xmlns:a16="http://schemas.microsoft.com/office/drawing/2014/main" id="{CF941FBC-8E6C-412C-ACD9-3C98B5EDB46C}"/>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Прогноз и следующая контрольная точка</a:t>
            </a:r>
          </a:p>
        </p:txBody>
      </p:sp>
      <p:pic>
        <p:nvPicPr>
          <p:cNvPr id="10" name="Рисунок 9">
            <a:extLst>
              <a:ext uri="{FF2B5EF4-FFF2-40B4-BE49-F238E27FC236}">
                <a16:creationId xmlns:a16="http://schemas.microsoft.com/office/drawing/2014/main" id="{93C545DD-9356-4439-8555-AD8D01E0C62E}"/>
              </a:ext>
            </a:extLst>
          </p:cNvPr>
          <p:cNvPicPr>
            <a:picLocks noChangeAspect="1"/>
          </p:cNvPicPr>
          <p:nvPr/>
        </p:nvPicPr>
        <p:blipFill>
          <a:blip r:embed="rId3"/>
          <a:stretch/>
        </p:blipFill>
        <p:spPr>
          <a:xfrm>
            <a:off x="3790950" y="2126145"/>
            <a:ext cx="7886700" cy="3081960"/>
          </a:xfrm>
          <a:prstGeom prst="rect">
            <a:avLst/>
          </a:prstGeom>
        </p:spPr>
      </p:pic>
    </p:spTree>
    <p:extLst>
      <p:ext uri="{BB962C8B-B14F-4D97-AF65-F5344CB8AC3E}">
        <p14:creationId xmlns:p14="http://schemas.microsoft.com/office/powerpoint/2010/main" val="1206102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1582ED53-360E-47FF-8B2B-4DE69C0A7B56}"/>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05 / ПРОВЕРКА</a:t>
            </a:r>
          </a:p>
        </p:txBody>
      </p:sp>
      <p:sp>
        <p:nvSpPr>
          <p:cNvPr id="2" name="title">
            <a:extLst>
              <a:ext uri="{FF2B5EF4-FFF2-40B4-BE49-F238E27FC236}">
                <a16:creationId xmlns:a16="http://schemas.microsoft.com/office/drawing/2014/main" id="{A93FDBC7-1A8C-48D3-8EF4-6F44E93A4622}"/>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Результат ремонта подтверждают материалами</a:t>
            </a:r>
          </a:p>
        </p:txBody>
      </p:sp>
      <p:sp>
        <p:nvSpPr>
          <p:cNvPr id="3" name="footer">
            <a:extLst>
              <a:ext uri="{FF2B5EF4-FFF2-40B4-BE49-F238E27FC236}">
                <a16:creationId xmlns:a16="http://schemas.microsoft.com/office/drawing/2014/main" id="{0815B2A1-B769-4568-85B3-97E7CAF26199}"/>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90858D2D-01B9-438A-AAD3-8466A436807E}"/>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15</a:t>
            </a:r>
          </a:p>
        </p:txBody>
      </p:sp>
      <p:sp>
        <p:nvSpPr>
          <p:cNvPr id="5" name="rationale">
            <a:extLst>
              <a:ext uri="{FF2B5EF4-FFF2-40B4-BE49-F238E27FC236}">
                <a16:creationId xmlns:a16="http://schemas.microsoft.com/office/drawing/2014/main" id="{D33145BC-F84E-4FA2-B5BB-4E9530BE24D2}"/>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Фото связано с делом, автором и текущим циклом исполнения.</a:t>
            </a:r>
          </a:p>
        </p:txBody>
      </p:sp>
      <p:sp>
        <p:nvSpPr>
          <p:cNvPr id="6" name="body">
            <a:extLst>
              <a:ext uri="{FF2B5EF4-FFF2-40B4-BE49-F238E27FC236}">
                <a16:creationId xmlns:a16="http://schemas.microsoft.com/office/drawing/2014/main" id="{CD44C9C1-8564-4EA5-80EF-3EEEBEB34D57}"/>
              </a:ext>
            </a:extLst>
          </p:cNvPr>
          <p:cNvSpPr>
            <a:spLocks noGrp="1"/>
          </p:cNvSpPr>
          <p:nvPr/>
        </p:nvSpPr>
        <p:spPr>
          <a:xfrm>
            <a:off x="514350" y="1590675"/>
            <a:ext cx="5238750" cy="333375"/>
          </a:xfrm>
          <a:prstGeom prst="rect">
            <a:avLst/>
          </a:prstGeom>
          <a:noFill/>
          <a:ln w="0">
            <a:noFill/>
          </a:ln>
        </p:spPr>
        <p:txBody>
          <a:bodyPr lIns="0" tIns="0" rIns="0" bIns="0" anchor="t">
            <a:noAutofit/>
          </a:bodyPr>
          <a:lstStyle>
            <a:defPPr>
              <a:defRPr sz="1800" b="1">
                <a:solidFill>
                  <a:srgbClr val="12343E"/>
                </a:solidFill>
                <a:latin typeface="Manrope"/>
                <a:ea typeface="Manrope"/>
                <a:cs typeface="Manrope"/>
              </a:defRPr>
            </a:defPPr>
          </a:lstStyle>
          <a:p>
            <a:pPr>
              <a:defRPr sz="1800" b="1">
                <a:solidFill>
                  <a:srgbClr val="12343E"/>
                </a:solidFill>
                <a:latin typeface="Manrope"/>
                <a:ea typeface="Manrope"/>
                <a:cs typeface="Manrope"/>
              </a:defRPr>
            </a:pPr>
            <a:r>
              <a:rPr sz="1800" b="1">
                <a:solidFill>
                  <a:srgbClr val="12343E"/>
                </a:solidFill>
                <a:latin typeface="Manrope"/>
                <a:ea typeface="Manrope"/>
                <a:cs typeface="Manrope"/>
              </a:rPr>
              <a:t>Обращение / до работ</a:t>
            </a:r>
          </a:p>
        </p:txBody>
      </p:sp>
      <p:sp>
        <p:nvSpPr>
          <p:cNvPr id="7" name="body">
            <a:extLst>
              <a:ext uri="{FF2B5EF4-FFF2-40B4-BE49-F238E27FC236}">
                <a16:creationId xmlns:a16="http://schemas.microsoft.com/office/drawing/2014/main" id="{0DED55FC-CFC6-41CE-9A4C-5DA3025B6872}"/>
              </a:ext>
            </a:extLst>
          </p:cNvPr>
          <p:cNvSpPr>
            <a:spLocks noGrp="1"/>
          </p:cNvSpPr>
          <p:nvPr/>
        </p:nvSpPr>
        <p:spPr>
          <a:xfrm>
            <a:off x="6334125" y="1590675"/>
            <a:ext cx="5334000" cy="333375"/>
          </a:xfrm>
          <a:prstGeom prst="rect">
            <a:avLst/>
          </a:prstGeom>
          <a:noFill/>
          <a:ln w="0">
            <a:noFill/>
          </a:ln>
        </p:spPr>
        <p:txBody>
          <a:bodyPr lIns="0" tIns="0" rIns="0" bIns="0" anchor="t">
            <a:noAutofit/>
          </a:bodyPr>
          <a:lstStyle>
            <a:defPPr>
              <a:defRPr sz="1800" b="1">
                <a:solidFill>
                  <a:srgbClr val="12343E"/>
                </a:solidFill>
                <a:latin typeface="Manrope"/>
                <a:ea typeface="Manrope"/>
                <a:cs typeface="Manrope"/>
              </a:defRPr>
            </a:defPPr>
          </a:lstStyle>
          <a:p>
            <a:pPr>
              <a:defRPr sz="1800" b="1">
                <a:solidFill>
                  <a:srgbClr val="12343E"/>
                </a:solidFill>
                <a:latin typeface="Manrope"/>
                <a:ea typeface="Manrope"/>
                <a:cs typeface="Manrope"/>
              </a:defRPr>
            </a:pPr>
            <a:r>
              <a:rPr sz="1800" b="1">
                <a:solidFill>
                  <a:srgbClr val="12343E"/>
                </a:solidFill>
                <a:latin typeface="Manrope"/>
                <a:ea typeface="Manrope"/>
                <a:cs typeface="Manrope"/>
              </a:rPr>
              <a:t>Результат / после работ</a:t>
            </a:r>
          </a:p>
        </p:txBody>
      </p:sp>
      <p:pic>
        <p:nvPicPr>
          <p:cNvPr id="8" name="Рисунок 7">
            <a:extLst>
              <a:ext uri="{FF2B5EF4-FFF2-40B4-BE49-F238E27FC236}">
                <a16:creationId xmlns:a16="http://schemas.microsoft.com/office/drawing/2014/main" id="{087DD58C-1241-45C4-AB91-C0F8350C34D8}"/>
              </a:ext>
            </a:extLst>
          </p:cNvPr>
          <p:cNvPicPr>
            <a:picLocks noChangeAspect="1"/>
          </p:cNvPicPr>
          <p:nvPr/>
        </p:nvPicPr>
        <p:blipFill>
          <a:blip r:embed="rId3"/>
          <a:stretch/>
        </p:blipFill>
        <p:spPr>
          <a:xfrm>
            <a:off x="804863" y="2009775"/>
            <a:ext cx="4762500" cy="3571875"/>
          </a:xfrm>
          <a:prstGeom prst="rect">
            <a:avLst/>
          </a:prstGeom>
        </p:spPr>
      </p:pic>
      <p:pic>
        <p:nvPicPr>
          <p:cNvPr id="9" name="Рисунок 8">
            <a:extLst>
              <a:ext uri="{FF2B5EF4-FFF2-40B4-BE49-F238E27FC236}">
                <a16:creationId xmlns:a16="http://schemas.microsoft.com/office/drawing/2014/main" id="{96539137-5656-4AB0-8071-6530BEC74DC8}"/>
              </a:ext>
            </a:extLst>
          </p:cNvPr>
          <p:cNvPicPr>
            <a:picLocks noChangeAspect="1"/>
          </p:cNvPicPr>
          <p:nvPr/>
        </p:nvPicPr>
        <p:blipFill>
          <a:blip r:embed="rId4"/>
          <a:stretch/>
        </p:blipFill>
        <p:spPr>
          <a:xfrm>
            <a:off x="6624638" y="2009775"/>
            <a:ext cx="4762500" cy="3571875"/>
          </a:xfrm>
          <a:prstGeom prst="rect">
            <a:avLst/>
          </a:prstGeom>
        </p:spPr>
      </p:pic>
    </p:spTree>
    <p:extLst>
      <p:ext uri="{BB962C8B-B14F-4D97-AF65-F5344CB8AC3E}">
        <p14:creationId xmlns:p14="http://schemas.microsoft.com/office/powerpoint/2010/main" val="216718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01321AD5-17C3-4A4F-B2E7-EA506083D8A3}"/>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05 / ПРОВЕРКА</a:t>
            </a:r>
          </a:p>
        </p:txBody>
      </p:sp>
      <p:sp>
        <p:nvSpPr>
          <p:cNvPr id="2" name="title">
            <a:extLst>
              <a:ext uri="{FF2B5EF4-FFF2-40B4-BE49-F238E27FC236}">
                <a16:creationId xmlns:a16="http://schemas.microsoft.com/office/drawing/2014/main" id="{35B445E1-9F94-4359-8D01-EA9453DA4319}"/>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Контролёр отдельно принимает результат</a:t>
            </a:r>
          </a:p>
        </p:txBody>
      </p:sp>
      <p:sp>
        <p:nvSpPr>
          <p:cNvPr id="3" name="footer">
            <a:extLst>
              <a:ext uri="{FF2B5EF4-FFF2-40B4-BE49-F238E27FC236}">
                <a16:creationId xmlns:a16="http://schemas.microsoft.com/office/drawing/2014/main" id="{68B46690-21EC-471E-A63F-8C5F2B746738}"/>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8FE87189-D55B-4F45-AEE0-46DE55E57A5D}"/>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16</a:t>
            </a:r>
          </a:p>
        </p:txBody>
      </p:sp>
      <p:sp>
        <p:nvSpPr>
          <p:cNvPr id="5" name="rationale">
            <a:extLst>
              <a:ext uri="{FF2B5EF4-FFF2-40B4-BE49-F238E27FC236}">
                <a16:creationId xmlns:a16="http://schemas.microsoft.com/office/drawing/2014/main" id="{839280F9-0276-472F-96C5-0B0C73058A20}"/>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Разрешение показывать фото жителю также требует проверки персональных данных.</a:t>
            </a:r>
          </a:p>
        </p:txBody>
      </p:sp>
      <p:sp>
        <p:nvSpPr>
          <p:cNvPr id="6" name="body">
            <a:extLst>
              <a:ext uri="{FF2B5EF4-FFF2-40B4-BE49-F238E27FC236}">
                <a16:creationId xmlns:a16="http://schemas.microsoft.com/office/drawing/2014/main" id="{1346D565-A591-47FE-9274-1F4CCE26848E}"/>
              </a:ext>
            </a:extLst>
          </p:cNvPr>
          <p:cNvSpPr>
            <a:spLocks noGrp="1"/>
          </p:cNvSpPr>
          <p:nvPr/>
        </p:nvSpPr>
        <p:spPr>
          <a:xfrm>
            <a:off x="514350" y="1733550"/>
            <a:ext cx="3048000" cy="952500"/>
          </a:xfrm>
          <a:prstGeom prst="rect">
            <a:avLst/>
          </a:prstGeom>
          <a:noFill/>
          <a:ln w="0">
            <a:noFill/>
          </a:ln>
        </p:spPr>
        <p:txBody>
          <a:bodyPr lIns="0" tIns="0" rIns="0" bIns="0" anchor="t">
            <a:noAutofit/>
          </a:bodyPr>
          <a:lstStyle>
            <a:defPPr>
              <a:defRPr sz="2325" b="1">
                <a:solidFill>
                  <a:srgbClr val="12343E"/>
                </a:solidFill>
                <a:latin typeface="Manrope"/>
                <a:ea typeface="Manrope"/>
                <a:cs typeface="Manrope"/>
              </a:defRPr>
            </a:defPPr>
          </a:lstStyle>
          <a:p>
            <a:pPr>
              <a:defRPr sz="2325" b="1">
                <a:solidFill>
                  <a:srgbClr val="12343E"/>
                </a:solidFill>
                <a:latin typeface="Manrope"/>
                <a:ea typeface="Manrope"/>
                <a:cs typeface="Manrope"/>
              </a:defRPr>
            </a:pPr>
            <a:r>
              <a:rPr sz="2325" b="1">
                <a:solidFill>
                  <a:srgbClr val="12343E"/>
                </a:solidFill>
                <a:latin typeface="Manrope"/>
                <a:ea typeface="Manrope"/>
                <a:cs typeface="Manrope"/>
              </a:rPr>
              <a:t>Два решения</a:t>
            </a:r>
          </a:p>
          <a:p>
            <a:pPr>
              <a:defRPr sz="2325" b="1">
                <a:solidFill>
                  <a:srgbClr val="12343E"/>
                </a:solidFill>
                <a:latin typeface="Manrope"/>
                <a:ea typeface="Manrope"/>
                <a:cs typeface="Manrope"/>
              </a:defRPr>
            </a:pPr>
            <a:r>
              <a:rPr sz="2325" b="1">
                <a:solidFill>
                  <a:srgbClr val="12343E"/>
                </a:solidFill>
                <a:latin typeface="Manrope"/>
                <a:ea typeface="Manrope"/>
                <a:cs typeface="Manrope"/>
              </a:rPr>
              <a:t>до закрытия</a:t>
            </a:r>
          </a:p>
        </p:txBody>
      </p:sp>
      <p:sp>
        <p:nvSpPr>
          <p:cNvPr id="7" name="body">
            <a:extLst>
              <a:ext uri="{FF2B5EF4-FFF2-40B4-BE49-F238E27FC236}">
                <a16:creationId xmlns:a16="http://schemas.microsoft.com/office/drawing/2014/main" id="{0839F222-3638-4FDC-8CB6-D5774A1E5560}"/>
              </a:ext>
            </a:extLst>
          </p:cNvPr>
          <p:cNvSpPr>
            <a:spLocks noGrp="1"/>
          </p:cNvSpPr>
          <p:nvPr/>
        </p:nvSpPr>
        <p:spPr>
          <a:xfrm>
            <a:off x="514350" y="298132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Принять материал текущего цикла</a:t>
            </a:r>
          </a:p>
        </p:txBody>
      </p:sp>
      <p:sp>
        <p:nvSpPr>
          <p:cNvPr id="8" name="body">
            <a:extLst>
              <a:ext uri="{FF2B5EF4-FFF2-40B4-BE49-F238E27FC236}">
                <a16:creationId xmlns:a16="http://schemas.microsoft.com/office/drawing/2014/main" id="{6BA8242D-A4A4-4EC3-B6E2-4B502117131A}"/>
              </a:ext>
            </a:extLst>
          </p:cNvPr>
          <p:cNvSpPr>
            <a:spLocks noGrp="1"/>
          </p:cNvSpPr>
          <p:nvPr/>
        </p:nvSpPr>
        <p:spPr>
          <a:xfrm>
            <a:off x="514350" y="3752850"/>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Проверить выполнение работы</a:t>
            </a:r>
          </a:p>
        </p:txBody>
      </p:sp>
      <p:sp>
        <p:nvSpPr>
          <p:cNvPr id="9" name="body">
            <a:extLst>
              <a:ext uri="{FF2B5EF4-FFF2-40B4-BE49-F238E27FC236}">
                <a16:creationId xmlns:a16="http://schemas.microsoft.com/office/drawing/2014/main" id="{4BD3C9A2-F53B-49DC-9A9E-DB9EEE044C20}"/>
              </a:ext>
            </a:extLst>
          </p:cNvPr>
          <p:cNvSpPr>
            <a:spLocks noGrp="1"/>
          </p:cNvSpPr>
          <p:nvPr/>
        </p:nvSpPr>
        <p:spPr>
          <a:xfrm>
            <a:off x="514350" y="4524375"/>
            <a:ext cx="2886075" cy="695325"/>
          </a:xfrm>
          <a:prstGeom prst="rect">
            <a:avLst/>
          </a:prstGeom>
          <a:noFill/>
          <a:ln w="0">
            <a:noFill/>
          </a:ln>
        </p:spPr>
        <p:txBody>
          <a:bodyPr lIns="0" tIns="0" rIns="0" bIns="0" anchor="t">
            <a:noAutofit/>
          </a:bodyPr>
          <a:lstStyle>
            <a:defPPr>
              <a:defRPr sz="1875" b="0">
                <a:solidFill>
                  <a:srgbClr val="5E767E"/>
                </a:solidFill>
                <a:latin typeface="Golos Text"/>
                <a:ea typeface="Golos Text"/>
                <a:cs typeface="Golos Text"/>
              </a:defRPr>
            </a:defPPr>
          </a:lstStyle>
          <a:p>
            <a:pPr>
              <a:defRPr sz="1875" b="0">
                <a:solidFill>
                  <a:srgbClr val="5E767E"/>
                </a:solidFill>
                <a:latin typeface="Golos Text"/>
                <a:ea typeface="Golos Text"/>
                <a:cs typeface="Golos Text"/>
              </a:defRPr>
            </a:pPr>
            <a:r>
              <a:rPr sz="1875" b="0">
                <a:solidFill>
                  <a:srgbClr val="5E767E"/>
                </a:solidFill>
                <a:latin typeface="Golos Text"/>
                <a:ea typeface="Golos Text"/>
                <a:cs typeface="Golos Text"/>
              </a:rPr>
              <a:t>Принять результат или вернуть исполнителю</a:t>
            </a:r>
          </a:p>
        </p:txBody>
      </p:sp>
      <p:pic>
        <p:nvPicPr>
          <p:cNvPr id="10" name="Рисунок 9">
            <a:extLst>
              <a:ext uri="{FF2B5EF4-FFF2-40B4-BE49-F238E27FC236}">
                <a16:creationId xmlns:a16="http://schemas.microsoft.com/office/drawing/2014/main" id="{A3FE808A-6F61-43E7-885D-56AA6FCB6B04}"/>
              </a:ext>
            </a:extLst>
          </p:cNvPr>
          <p:cNvPicPr>
            <a:picLocks noChangeAspect="1"/>
          </p:cNvPicPr>
          <p:nvPr/>
        </p:nvPicPr>
        <p:blipFill>
          <a:blip r:embed="rId3"/>
          <a:stretch/>
        </p:blipFill>
        <p:spPr>
          <a:xfrm>
            <a:off x="4441070" y="1695450"/>
            <a:ext cx="6586460" cy="3943350"/>
          </a:xfrm>
          <a:prstGeom prst="rect">
            <a:avLst/>
          </a:prstGeom>
        </p:spPr>
      </p:pic>
    </p:spTree>
    <p:extLst>
      <p:ext uri="{BB962C8B-B14F-4D97-AF65-F5344CB8AC3E}">
        <p14:creationId xmlns:p14="http://schemas.microsoft.com/office/powerpoint/2010/main" val="442822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7F423303-C4C1-48BA-B0DF-1335D4EB0C50}"/>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06 / ОБРАТНАЯ СВЯЗЬ</a:t>
            </a:r>
          </a:p>
        </p:txBody>
      </p:sp>
      <p:sp>
        <p:nvSpPr>
          <p:cNvPr id="2" name="title">
            <a:extLst>
              <a:ext uri="{FF2B5EF4-FFF2-40B4-BE49-F238E27FC236}">
                <a16:creationId xmlns:a16="http://schemas.microsoft.com/office/drawing/2014/main" id="{79EE6916-0E73-4514-AF59-29D91C7EE40A}"/>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Жительница получает ответ с фото</a:t>
            </a:r>
          </a:p>
        </p:txBody>
      </p:sp>
      <p:sp>
        <p:nvSpPr>
          <p:cNvPr id="3" name="footer">
            <a:extLst>
              <a:ext uri="{FF2B5EF4-FFF2-40B4-BE49-F238E27FC236}">
                <a16:creationId xmlns:a16="http://schemas.microsoft.com/office/drawing/2014/main" id="{046647AA-728B-4F3F-A417-991B55496BCA}"/>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082C4C47-A029-4ECF-B485-9872C9A57A01}"/>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17</a:t>
            </a:r>
          </a:p>
        </p:txBody>
      </p:sp>
      <p:sp>
        <p:nvSpPr>
          <p:cNvPr id="5" name="rationale">
            <a:extLst>
              <a:ext uri="{FF2B5EF4-FFF2-40B4-BE49-F238E27FC236}">
                <a16:creationId xmlns:a16="http://schemas.microsoft.com/office/drawing/2014/main" id="{BAC61532-67FD-4F1E-B759-8D63DCA083D5}"/>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Сейчас CRM готовит ответ. Внешнюю доставку WhatsApp проверяем при подключении канала.</a:t>
            </a:r>
          </a:p>
        </p:txBody>
      </p:sp>
      <p:sp>
        <p:nvSpPr>
          <p:cNvPr id="6" name="body">
            <a:extLst>
              <a:ext uri="{FF2B5EF4-FFF2-40B4-BE49-F238E27FC236}">
                <a16:creationId xmlns:a16="http://schemas.microsoft.com/office/drawing/2014/main" id="{CDA73BBE-EC7C-4973-86CF-346FE6AEF9E6}"/>
              </a:ext>
            </a:extLst>
          </p:cNvPr>
          <p:cNvSpPr>
            <a:spLocks noGrp="1"/>
          </p:cNvSpPr>
          <p:nvPr/>
        </p:nvSpPr>
        <p:spPr>
          <a:xfrm>
            <a:off x="514350" y="1704975"/>
            <a:ext cx="5276850" cy="333375"/>
          </a:xfrm>
          <a:prstGeom prst="rect">
            <a:avLst/>
          </a:prstGeom>
          <a:noFill/>
          <a:ln w="0">
            <a:noFill/>
          </a:ln>
        </p:spPr>
        <p:txBody>
          <a:bodyPr lIns="0" tIns="0" rIns="0" bIns="0" anchor="t">
            <a:noAutofit/>
          </a:bodyPr>
          <a:lstStyle>
            <a:defPPr>
              <a:defRPr sz="1425" b="1">
                <a:solidFill>
                  <a:srgbClr val="087F83"/>
                </a:solidFill>
                <a:latin typeface="Manrope"/>
                <a:ea typeface="Manrope"/>
                <a:cs typeface="Manrope"/>
              </a:defRPr>
            </a:defPPr>
          </a:lstStyle>
          <a:p>
            <a:pPr>
              <a:defRPr sz="1425" b="1">
                <a:solidFill>
                  <a:srgbClr val="087F83"/>
                </a:solidFill>
                <a:latin typeface="Manrope"/>
                <a:ea typeface="Manrope"/>
                <a:cs typeface="Manrope"/>
              </a:defRPr>
            </a:pPr>
            <a:r>
              <a:rPr sz="1425" b="1">
                <a:solidFill>
                  <a:srgbClr val="087F83"/>
                </a:solidFill>
                <a:latin typeface="Manrope"/>
                <a:ea typeface="Manrope"/>
                <a:cs typeface="Manrope"/>
              </a:rPr>
              <a:t>WhatsApp / целевой ответ после приёмки</a:t>
            </a:r>
          </a:p>
        </p:txBody>
      </p:sp>
      <p:sp>
        <p:nvSpPr>
          <p:cNvPr id="7" name="body">
            <a:extLst>
              <a:ext uri="{FF2B5EF4-FFF2-40B4-BE49-F238E27FC236}">
                <a16:creationId xmlns:a16="http://schemas.microsoft.com/office/drawing/2014/main" id="{205CDD1A-EB61-4F70-AF44-C919C9599F23}"/>
              </a:ext>
            </a:extLst>
          </p:cNvPr>
          <p:cNvSpPr>
            <a:spLocks noGrp="1"/>
          </p:cNvSpPr>
          <p:nvPr/>
        </p:nvSpPr>
        <p:spPr>
          <a:xfrm>
            <a:off x="514350" y="2286000"/>
            <a:ext cx="5238750" cy="2286000"/>
          </a:xfrm>
          <a:prstGeom prst="rect">
            <a:avLst/>
          </a:prstGeom>
          <a:noFill/>
          <a:ln w="0">
            <a:noFill/>
          </a:ln>
        </p:spPr>
        <p:txBody>
          <a:bodyPr lIns="0" tIns="0" rIns="0" bIns="0" anchor="t">
            <a:noAutofit/>
          </a:bodyPr>
          <a:lstStyle>
            <a:defPPr>
              <a:defRPr sz="2475" b="0">
                <a:solidFill>
                  <a:srgbClr val="12343E"/>
                </a:solidFill>
                <a:latin typeface="Golos Text"/>
                <a:ea typeface="Golos Text"/>
                <a:cs typeface="Golos Text"/>
              </a:defRPr>
            </a:defPPr>
          </a:lstStyle>
          <a:p>
            <a:pPr>
              <a:defRPr sz="2475" b="0">
                <a:solidFill>
                  <a:srgbClr val="12343E"/>
                </a:solidFill>
                <a:latin typeface="Golos Text"/>
                <a:ea typeface="Golos Text"/>
                <a:cs typeface="Golos Text"/>
              </a:defRPr>
            </a:pPr>
            <a:r>
              <a:rPr sz="2475" b="0">
                <a:solidFill>
                  <a:srgbClr val="12343E"/>
                </a:solidFill>
                <a:latin typeface="Golos Text"/>
                <a:ea typeface="Golos Text"/>
                <a:cs typeface="Golos Text"/>
              </a:rPr>
              <a:t>«Течь устранена, участок восстановлен. Результат проверен. Прикладываем фото. Подтвердите, пожалуйста, что проблема решена».</a:t>
            </a:r>
          </a:p>
        </p:txBody>
      </p:sp>
      <p:sp>
        <p:nvSpPr>
          <p:cNvPr id="8" name="body">
            <a:extLst>
              <a:ext uri="{FF2B5EF4-FFF2-40B4-BE49-F238E27FC236}">
                <a16:creationId xmlns:a16="http://schemas.microsoft.com/office/drawing/2014/main" id="{903AC874-F8F4-4A47-912B-BE783B53681E}"/>
              </a:ext>
            </a:extLst>
          </p:cNvPr>
          <p:cNvSpPr>
            <a:spLocks noGrp="1"/>
          </p:cNvSpPr>
          <p:nvPr/>
        </p:nvSpPr>
        <p:spPr>
          <a:xfrm>
            <a:off x="514350" y="4810125"/>
            <a:ext cx="5238750" cy="857250"/>
          </a:xfrm>
          <a:prstGeom prst="rect">
            <a:avLst/>
          </a:prstGeom>
          <a:noFill/>
          <a:ln w="0">
            <a:noFill/>
          </a:ln>
        </p:spPr>
        <p:txBody>
          <a:bodyPr lIns="0" tIns="0" rIns="0" bIns="0" anchor="t">
            <a:noAutofit/>
          </a:bodyPr>
          <a:lstStyle>
            <a:defPPr>
              <a:defRPr sz="1800" b="0">
                <a:solidFill>
                  <a:srgbClr val="5E767E"/>
                </a:solidFill>
                <a:latin typeface="Golos Text"/>
                <a:ea typeface="Golos Text"/>
                <a:cs typeface="Golos Text"/>
              </a:defRPr>
            </a:defPPr>
          </a:lstStyle>
          <a:p>
            <a:pPr>
              <a:defRPr sz="1800" b="0">
                <a:solidFill>
                  <a:srgbClr val="5E767E"/>
                </a:solidFill>
                <a:latin typeface="Golos Text"/>
                <a:ea typeface="Golos Text"/>
                <a:cs typeface="Golos Text"/>
              </a:defRPr>
            </a:pPr>
            <a:r>
              <a:rPr sz="1800" b="0">
                <a:solidFill>
                  <a:srgbClr val="5E767E"/>
                </a:solidFill>
                <a:latin typeface="Golos Text"/>
                <a:ea typeface="Golos Text"/>
                <a:cs typeface="Golos Text"/>
              </a:rPr>
              <a:t>К сообщению прикладывается разрешённый материал результата.</a:t>
            </a:r>
          </a:p>
        </p:txBody>
      </p:sp>
      <p:pic>
        <p:nvPicPr>
          <p:cNvPr id="9" name="Рисунок 8">
            <a:extLst>
              <a:ext uri="{FF2B5EF4-FFF2-40B4-BE49-F238E27FC236}">
                <a16:creationId xmlns:a16="http://schemas.microsoft.com/office/drawing/2014/main" id="{80B6F180-6045-441C-83BE-56B9F303F340}"/>
              </a:ext>
            </a:extLst>
          </p:cNvPr>
          <p:cNvPicPr>
            <a:picLocks noChangeAspect="1"/>
          </p:cNvPicPr>
          <p:nvPr/>
        </p:nvPicPr>
        <p:blipFill>
          <a:blip r:embed="rId3"/>
          <a:stretch/>
        </p:blipFill>
        <p:spPr>
          <a:xfrm>
            <a:off x="6334125" y="1733550"/>
            <a:ext cx="5219700" cy="3914775"/>
          </a:xfrm>
          <a:prstGeom prst="rect">
            <a:avLst/>
          </a:prstGeom>
        </p:spPr>
      </p:pic>
    </p:spTree>
    <p:extLst>
      <p:ext uri="{BB962C8B-B14F-4D97-AF65-F5344CB8AC3E}">
        <p14:creationId xmlns:p14="http://schemas.microsoft.com/office/powerpoint/2010/main" val="1831239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ection">
            <a:extLst>
              <a:ext uri="{FF2B5EF4-FFF2-40B4-BE49-F238E27FC236}">
                <a16:creationId xmlns:a16="http://schemas.microsoft.com/office/drawing/2014/main" id="{8B67E049-8A53-4B89-AFEF-3F9E8FE286F6}"/>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06 / ОБРАТНАЯ СВЯЗЬ</a:t>
            </a:r>
          </a:p>
        </p:txBody>
      </p:sp>
      <p:sp>
        <p:nvSpPr>
          <p:cNvPr id="2" name="title">
            <a:extLst>
              <a:ext uri="{FF2B5EF4-FFF2-40B4-BE49-F238E27FC236}">
                <a16:creationId xmlns:a16="http://schemas.microsoft.com/office/drawing/2014/main" id="{90E84BD6-064E-4F4B-AAF2-3B6EC5D4DF4C}"/>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Оценка жительницы завершает обратную связь</a:t>
            </a:r>
          </a:p>
        </p:txBody>
      </p:sp>
      <p:sp>
        <p:nvSpPr>
          <p:cNvPr id="3" name="footer">
            <a:extLst>
              <a:ext uri="{FF2B5EF4-FFF2-40B4-BE49-F238E27FC236}">
                <a16:creationId xmlns:a16="http://schemas.microsoft.com/office/drawing/2014/main" id="{CDFAF8B5-4025-48D0-BBAE-9656EA63E8EB}"/>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8185FDEA-EBCB-4226-9E25-1792322E0368}"/>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18</a:t>
            </a:r>
          </a:p>
        </p:txBody>
      </p:sp>
      <p:sp>
        <p:nvSpPr>
          <p:cNvPr id="5" name="rationale">
            <a:extLst>
              <a:ext uri="{FF2B5EF4-FFF2-40B4-BE49-F238E27FC236}">
                <a16:creationId xmlns:a16="http://schemas.microsoft.com/office/drawing/2014/main" id="{2EBB25F0-2932-4F5D-95F4-3FCFFC470DEC}"/>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Молчание жителя не выдаётся за подтверждение результата.</a:t>
            </a:r>
          </a:p>
        </p:txBody>
      </p:sp>
      <p:sp>
        <p:nvSpPr>
          <p:cNvPr id="6" name="body">
            <a:extLst>
              <a:ext uri="{FF2B5EF4-FFF2-40B4-BE49-F238E27FC236}">
                <a16:creationId xmlns:a16="http://schemas.microsoft.com/office/drawing/2014/main" id="{F6118286-6853-4B28-9738-871805B743A0}"/>
              </a:ext>
            </a:extLst>
          </p:cNvPr>
          <p:cNvSpPr>
            <a:spLocks noGrp="1"/>
          </p:cNvSpPr>
          <p:nvPr/>
        </p:nvSpPr>
        <p:spPr>
          <a:xfrm>
            <a:off x="533400" y="1752600"/>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Жительница</a:t>
            </a:r>
          </a:p>
        </p:txBody>
      </p:sp>
      <p:sp>
        <p:nvSpPr>
          <p:cNvPr id="7" name="body">
            <a:extLst>
              <a:ext uri="{FF2B5EF4-FFF2-40B4-BE49-F238E27FC236}">
                <a16:creationId xmlns:a16="http://schemas.microsoft.com/office/drawing/2014/main" id="{9272882F-EF47-41C9-B756-33D7E57646A0}"/>
              </a:ext>
            </a:extLst>
          </p:cNvPr>
          <p:cNvSpPr>
            <a:spLocks noGrp="1"/>
          </p:cNvSpPr>
          <p:nvPr/>
        </p:nvSpPr>
        <p:spPr>
          <a:xfrm>
            <a:off x="2952750" y="1714500"/>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«Да, спасибо. Вода больше не течёт, пройти можно».</a:t>
            </a:r>
          </a:p>
        </p:txBody>
      </p:sp>
      <p:sp>
        <p:nvSpPr>
          <p:cNvPr id="8" name="body">
            <a:extLst>
              <a:ext uri="{FF2B5EF4-FFF2-40B4-BE49-F238E27FC236}">
                <a16:creationId xmlns:a16="http://schemas.microsoft.com/office/drawing/2014/main" id="{CEB60D88-58C3-4B89-8627-5F8DF48F33DA}"/>
              </a:ext>
            </a:extLst>
          </p:cNvPr>
          <p:cNvSpPr>
            <a:spLocks noGrp="1"/>
          </p:cNvSpPr>
          <p:nvPr/>
        </p:nvSpPr>
        <p:spPr>
          <a:xfrm>
            <a:off x="533400" y="3019425"/>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CRM</a:t>
            </a:r>
          </a:p>
        </p:txBody>
      </p:sp>
      <p:sp>
        <p:nvSpPr>
          <p:cNvPr id="9" name="body">
            <a:extLst>
              <a:ext uri="{FF2B5EF4-FFF2-40B4-BE49-F238E27FC236}">
                <a16:creationId xmlns:a16="http://schemas.microsoft.com/office/drawing/2014/main" id="{10E1CC9E-2165-45D9-9CB7-632F4A6D4568}"/>
              </a:ext>
            </a:extLst>
          </p:cNvPr>
          <p:cNvSpPr>
            <a:spLocks noGrp="1"/>
          </p:cNvSpPr>
          <p:nvPr/>
        </p:nvSpPr>
        <p:spPr>
          <a:xfrm>
            <a:off x="2952750" y="2981325"/>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Подтверждение жительницы сохраняется отдельно от решения контролёра.</a:t>
            </a:r>
          </a:p>
        </p:txBody>
      </p:sp>
      <p:sp>
        <p:nvSpPr>
          <p:cNvPr id="10" name="body">
            <a:extLst>
              <a:ext uri="{FF2B5EF4-FFF2-40B4-BE49-F238E27FC236}">
                <a16:creationId xmlns:a16="http://schemas.microsoft.com/office/drawing/2014/main" id="{A75DE2A9-2002-4737-9080-357C93D969FF}"/>
              </a:ext>
            </a:extLst>
          </p:cNvPr>
          <p:cNvSpPr>
            <a:spLocks noGrp="1"/>
          </p:cNvSpPr>
          <p:nvPr/>
        </p:nvSpPr>
        <p:spPr>
          <a:xfrm>
            <a:off x="533400" y="4286250"/>
            <a:ext cx="2238375" cy="381000"/>
          </a:xfrm>
          <a:prstGeom prst="rect">
            <a:avLst/>
          </a:prstGeom>
          <a:noFill/>
          <a:ln w="0">
            <a:noFill/>
          </a:ln>
        </p:spPr>
        <p:txBody>
          <a:bodyPr lIns="0" tIns="0" rIns="0" bIns="0" anchor="t">
            <a:noAutofit/>
          </a:bodyPr>
          <a:lstStyle>
            <a:defPPr>
              <a:defRPr sz="1800" b="1">
                <a:solidFill>
                  <a:srgbClr val="087F83"/>
                </a:solidFill>
                <a:latin typeface="Manrope"/>
                <a:ea typeface="Manrope"/>
                <a:cs typeface="Manrope"/>
              </a:defRPr>
            </a:defPPr>
          </a:lstStyle>
          <a:p>
            <a:pPr>
              <a:defRPr sz="1800" b="1">
                <a:solidFill>
                  <a:srgbClr val="087F83"/>
                </a:solidFill>
                <a:latin typeface="Manrope"/>
                <a:ea typeface="Manrope"/>
                <a:cs typeface="Manrope"/>
              </a:defRPr>
            </a:pPr>
            <a:r>
              <a:rPr sz="1800" b="1">
                <a:solidFill>
                  <a:srgbClr val="087F83"/>
                </a:solidFill>
                <a:latin typeface="Manrope"/>
                <a:ea typeface="Manrope"/>
                <a:cs typeface="Manrope"/>
              </a:rPr>
              <a:t>109</a:t>
            </a:r>
          </a:p>
        </p:txBody>
      </p:sp>
      <p:sp>
        <p:nvSpPr>
          <p:cNvPr id="11" name="body">
            <a:extLst>
              <a:ext uri="{FF2B5EF4-FFF2-40B4-BE49-F238E27FC236}">
                <a16:creationId xmlns:a16="http://schemas.microsoft.com/office/drawing/2014/main" id="{E6AB6725-7BB4-405F-A434-BFC786D28211}"/>
              </a:ext>
            </a:extLst>
          </p:cNvPr>
          <p:cNvSpPr>
            <a:spLocks noGrp="1"/>
          </p:cNvSpPr>
          <p:nvPr/>
        </p:nvSpPr>
        <p:spPr>
          <a:xfrm>
            <a:off x="2952750" y="4248150"/>
            <a:ext cx="8382000" cy="1047750"/>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Если проблема осталась, обращение можно открыть повторно.</a:t>
            </a:r>
          </a:p>
        </p:txBody>
      </p:sp>
      <p:sp>
        <p:nvSpPr>
          <p:cNvPr id="12" name="body">
            <a:extLst>
              <a:ext uri="{FF2B5EF4-FFF2-40B4-BE49-F238E27FC236}">
                <a16:creationId xmlns:a16="http://schemas.microsoft.com/office/drawing/2014/main" id="{8157FAF2-147D-49A7-8843-1B8FAEE74F4A}"/>
              </a:ext>
            </a:extLst>
          </p:cNvPr>
          <p:cNvSpPr>
            <a:spLocks noGrp="1"/>
          </p:cNvSpPr>
          <p:nvPr/>
        </p:nvSpPr>
        <p:spPr>
          <a:xfrm>
            <a:off x="533400" y="5543550"/>
            <a:ext cx="10668000" cy="257175"/>
          </a:xfrm>
          <a:prstGeom prst="rect">
            <a:avLst/>
          </a:prstGeom>
          <a:noFill/>
          <a:ln w="0">
            <a:noFill/>
          </a:ln>
        </p:spPr>
        <p:txBody>
          <a:bodyPr lIns="0" tIns="0" rIns="0" bIns="0" anchor="t">
            <a:noAutofit/>
          </a:bodyPr>
          <a:lstStyle>
            <a:defPPr>
              <a:defRPr sz="1350" b="0">
                <a:solidFill>
                  <a:srgbClr val="5E767E"/>
                </a:solidFill>
                <a:latin typeface="Golos Text"/>
                <a:ea typeface="Golos Text"/>
                <a:cs typeface="Golos Text"/>
              </a:defRPr>
            </a:defPPr>
          </a:lstStyle>
          <a:p>
            <a:pPr>
              <a:defRPr sz="1350" b="0">
                <a:solidFill>
                  <a:srgbClr val="5E767E"/>
                </a:solidFill>
                <a:latin typeface="Golos Text"/>
                <a:ea typeface="Golos Text"/>
                <a:cs typeface="Golos Text"/>
              </a:defRPr>
            </a:pPr>
            <a:r>
              <a:rPr sz="1350" b="0">
                <a:solidFill>
                  <a:srgbClr val="5E767E"/>
                </a:solidFill>
                <a:latin typeface="Golos Text"/>
                <a:ea typeface="Golos Text"/>
                <a:cs typeface="Golos Text"/>
              </a:rPr>
              <a:t>Учебный пример диалога</a:t>
            </a:r>
          </a:p>
        </p:txBody>
      </p:sp>
    </p:spTree>
    <p:extLst>
      <p:ext uri="{BB962C8B-B14F-4D97-AF65-F5344CB8AC3E}">
        <p14:creationId xmlns:p14="http://schemas.microsoft.com/office/powerpoint/2010/main" val="99627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ection">
            <a:extLst>
              <a:ext uri="{FF2B5EF4-FFF2-40B4-BE49-F238E27FC236}">
                <a16:creationId xmlns:a16="http://schemas.microsoft.com/office/drawing/2014/main" id="{19DBC0E1-5B2C-44F3-833A-D20FA916E170}"/>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06 / ОБРАТНАЯ СВЯЗЬ</a:t>
            </a:r>
          </a:p>
        </p:txBody>
      </p:sp>
      <p:sp>
        <p:nvSpPr>
          <p:cNvPr id="2" name="title">
            <a:extLst>
              <a:ext uri="{FF2B5EF4-FFF2-40B4-BE49-F238E27FC236}">
                <a16:creationId xmlns:a16="http://schemas.microsoft.com/office/drawing/2014/main" id="{B5BE34FA-CFA9-4F13-958F-3223E32ADA76}"/>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Повторная жалоба запускает новый цикл</a:t>
            </a:r>
          </a:p>
        </p:txBody>
      </p:sp>
      <p:sp>
        <p:nvSpPr>
          <p:cNvPr id="3" name="footer">
            <a:extLst>
              <a:ext uri="{FF2B5EF4-FFF2-40B4-BE49-F238E27FC236}">
                <a16:creationId xmlns:a16="http://schemas.microsoft.com/office/drawing/2014/main" id="{09FD61EA-DC74-4A35-AE77-46CF134A36F4}"/>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A61F88E3-3EFE-43FA-A2F1-F5F4B1FD6320}"/>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19</a:t>
            </a:r>
          </a:p>
        </p:txBody>
      </p:sp>
      <p:sp>
        <p:nvSpPr>
          <p:cNvPr id="5" name="rationale">
            <a:extLst>
              <a:ext uri="{FF2B5EF4-FFF2-40B4-BE49-F238E27FC236}">
                <a16:creationId xmlns:a16="http://schemas.microsoft.com/office/drawing/2014/main" id="{BBC38C9C-9DB2-42BE-9F54-AC5CBAD6FFB4}"/>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Повторный сигнал виден руководству и помогает оценивать качество устранения.</a:t>
            </a:r>
          </a:p>
        </p:txBody>
      </p:sp>
      <p:sp>
        <p:nvSpPr>
          <p:cNvPr id="6" name="body">
            <a:extLst>
              <a:ext uri="{FF2B5EF4-FFF2-40B4-BE49-F238E27FC236}">
                <a16:creationId xmlns:a16="http://schemas.microsoft.com/office/drawing/2014/main" id="{67BAA740-B9FF-44F0-A126-8C0616E0ACE9}"/>
              </a:ext>
            </a:extLst>
          </p:cNvPr>
          <p:cNvSpPr>
            <a:spLocks noGrp="1"/>
          </p:cNvSpPr>
          <p:nvPr/>
        </p:nvSpPr>
        <p:spPr>
          <a:xfrm>
            <a:off x="533400" y="1762125"/>
            <a:ext cx="914400" cy="600075"/>
          </a:xfrm>
          <a:prstGeom prst="rect">
            <a:avLst/>
          </a:prstGeom>
          <a:noFill/>
          <a:ln w="0">
            <a:noFill/>
          </a:ln>
        </p:spPr>
        <p:txBody>
          <a:bodyPr lIns="0" tIns="0" rIns="0" bIns="0" anchor="t">
            <a:noAutofit/>
          </a:bodyPr>
          <a:lstStyle>
            <a:defPPr>
              <a:defRPr sz="3225" b="1">
                <a:solidFill>
                  <a:srgbClr val="087F83"/>
                </a:solidFill>
                <a:latin typeface="Manrope"/>
                <a:ea typeface="Manrope"/>
                <a:cs typeface="Manrope"/>
              </a:defRPr>
            </a:defPPr>
          </a:lstStyle>
          <a:p>
            <a:pPr>
              <a:defRPr sz="3225" b="1">
                <a:solidFill>
                  <a:srgbClr val="087F83"/>
                </a:solidFill>
                <a:latin typeface="Manrope"/>
                <a:ea typeface="Manrope"/>
                <a:cs typeface="Manrope"/>
              </a:defRPr>
            </a:pPr>
            <a:r>
              <a:rPr sz="3225" b="1">
                <a:solidFill>
                  <a:srgbClr val="087F83"/>
                </a:solidFill>
                <a:latin typeface="Manrope"/>
                <a:ea typeface="Manrope"/>
                <a:cs typeface="Manrope"/>
              </a:rPr>
              <a:t>01</a:t>
            </a:r>
          </a:p>
        </p:txBody>
      </p:sp>
      <p:sp>
        <p:nvSpPr>
          <p:cNvPr id="7" name="body">
            <a:extLst>
              <a:ext uri="{FF2B5EF4-FFF2-40B4-BE49-F238E27FC236}">
                <a16:creationId xmlns:a16="http://schemas.microsoft.com/office/drawing/2014/main" id="{01F54386-CFE1-4D55-AA1F-31DDD38D91B1}"/>
              </a:ext>
            </a:extLst>
          </p:cNvPr>
          <p:cNvSpPr>
            <a:spLocks noGrp="1"/>
          </p:cNvSpPr>
          <p:nvPr/>
        </p:nvSpPr>
        <p:spPr>
          <a:xfrm>
            <a:off x="1657350" y="1762125"/>
            <a:ext cx="9715500" cy="790575"/>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Житель сообщает: «Проблема осталась»</a:t>
            </a:r>
          </a:p>
        </p:txBody>
      </p:sp>
      <p:sp>
        <p:nvSpPr>
          <p:cNvPr id="8" name="body">
            <a:extLst>
              <a:ext uri="{FF2B5EF4-FFF2-40B4-BE49-F238E27FC236}">
                <a16:creationId xmlns:a16="http://schemas.microsoft.com/office/drawing/2014/main" id="{F6B66449-51EB-4FAD-A23B-B606D487456F}"/>
              </a:ext>
            </a:extLst>
          </p:cNvPr>
          <p:cNvSpPr>
            <a:spLocks noGrp="1"/>
          </p:cNvSpPr>
          <p:nvPr/>
        </p:nvSpPr>
        <p:spPr>
          <a:xfrm>
            <a:off x="533400" y="2705100"/>
            <a:ext cx="914400" cy="600075"/>
          </a:xfrm>
          <a:prstGeom prst="rect">
            <a:avLst/>
          </a:prstGeom>
          <a:noFill/>
          <a:ln w="0">
            <a:noFill/>
          </a:ln>
        </p:spPr>
        <p:txBody>
          <a:bodyPr lIns="0" tIns="0" rIns="0" bIns="0" anchor="t">
            <a:noAutofit/>
          </a:bodyPr>
          <a:lstStyle>
            <a:defPPr>
              <a:defRPr sz="3225" b="1">
                <a:solidFill>
                  <a:srgbClr val="087F83"/>
                </a:solidFill>
                <a:latin typeface="Manrope"/>
                <a:ea typeface="Manrope"/>
                <a:cs typeface="Manrope"/>
              </a:defRPr>
            </a:defPPr>
          </a:lstStyle>
          <a:p>
            <a:pPr>
              <a:defRPr sz="3225" b="1">
                <a:solidFill>
                  <a:srgbClr val="087F83"/>
                </a:solidFill>
                <a:latin typeface="Manrope"/>
                <a:ea typeface="Manrope"/>
                <a:cs typeface="Manrope"/>
              </a:defRPr>
            </a:pPr>
            <a:r>
              <a:rPr sz="3225" b="1">
                <a:solidFill>
                  <a:srgbClr val="087F83"/>
                </a:solidFill>
                <a:latin typeface="Manrope"/>
                <a:ea typeface="Manrope"/>
                <a:cs typeface="Manrope"/>
              </a:rPr>
              <a:t>02</a:t>
            </a:r>
          </a:p>
        </p:txBody>
      </p:sp>
      <p:sp>
        <p:nvSpPr>
          <p:cNvPr id="9" name="body">
            <a:extLst>
              <a:ext uri="{FF2B5EF4-FFF2-40B4-BE49-F238E27FC236}">
                <a16:creationId xmlns:a16="http://schemas.microsoft.com/office/drawing/2014/main" id="{1237ADB9-E922-4FD8-8B77-51F22151F057}"/>
              </a:ext>
            </a:extLst>
          </p:cNvPr>
          <p:cNvSpPr>
            <a:spLocks noGrp="1"/>
          </p:cNvSpPr>
          <p:nvPr/>
        </p:nvSpPr>
        <p:spPr>
          <a:xfrm>
            <a:off x="1657350" y="2705100"/>
            <a:ext cx="9715500" cy="790575"/>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Дело снова получает исполнителя и текущую задачу</a:t>
            </a:r>
          </a:p>
        </p:txBody>
      </p:sp>
      <p:sp>
        <p:nvSpPr>
          <p:cNvPr id="10" name="body">
            <a:extLst>
              <a:ext uri="{FF2B5EF4-FFF2-40B4-BE49-F238E27FC236}">
                <a16:creationId xmlns:a16="http://schemas.microsoft.com/office/drawing/2014/main" id="{9CC4762B-77BD-4BDD-8897-CF0E95EBE780}"/>
              </a:ext>
            </a:extLst>
          </p:cNvPr>
          <p:cNvSpPr>
            <a:spLocks noGrp="1"/>
          </p:cNvSpPr>
          <p:nvPr/>
        </p:nvSpPr>
        <p:spPr>
          <a:xfrm>
            <a:off x="533400" y="3648075"/>
            <a:ext cx="914400" cy="600075"/>
          </a:xfrm>
          <a:prstGeom prst="rect">
            <a:avLst/>
          </a:prstGeom>
          <a:noFill/>
          <a:ln w="0">
            <a:noFill/>
          </a:ln>
        </p:spPr>
        <p:txBody>
          <a:bodyPr lIns="0" tIns="0" rIns="0" bIns="0" anchor="t">
            <a:noAutofit/>
          </a:bodyPr>
          <a:lstStyle>
            <a:defPPr>
              <a:defRPr sz="3225" b="1">
                <a:solidFill>
                  <a:srgbClr val="087F83"/>
                </a:solidFill>
                <a:latin typeface="Manrope"/>
                <a:ea typeface="Manrope"/>
                <a:cs typeface="Manrope"/>
              </a:defRPr>
            </a:defPPr>
          </a:lstStyle>
          <a:p>
            <a:pPr>
              <a:defRPr sz="3225" b="1">
                <a:solidFill>
                  <a:srgbClr val="087F83"/>
                </a:solidFill>
                <a:latin typeface="Manrope"/>
                <a:ea typeface="Manrope"/>
                <a:cs typeface="Manrope"/>
              </a:defRPr>
            </a:pPr>
            <a:r>
              <a:rPr sz="3225" b="1">
                <a:solidFill>
                  <a:srgbClr val="087F83"/>
                </a:solidFill>
                <a:latin typeface="Manrope"/>
                <a:ea typeface="Manrope"/>
                <a:cs typeface="Manrope"/>
              </a:rPr>
              <a:t>03</a:t>
            </a:r>
          </a:p>
        </p:txBody>
      </p:sp>
      <p:sp>
        <p:nvSpPr>
          <p:cNvPr id="11" name="body">
            <a:extLst>
              <a:ext uri="{FF2B5EF4-FFF2-40B4-BE49-F238E27FC236}">
                <a16:creationId xmlns:a16="http://schemas.microsoft.com/office/drawing/2014/main" id="{A93CD520-7F8B-40B9-8268-73E3803D1F09}"/>
              </a:ext>
            </a:extLst>
          </p:cNvPr>
          <p:cNvSpPr>
            <a:spLocks noGrp="1"/>
          </p:cNvSpPr>
          <p:nvPr/>
        </p:nvSpPr>
        <p:spPr>
          <a:xfrm>
            <a:off x="1657350" y="3648075"/>
            <a:ext cx="9715500" cy="790575"/>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Старое фото сохраняется как история предыдущей попытки</a:t>
            </a:r>
          </a:p>
        </p:txBody>
      </p:sp>
      <p:sp>
        <p:nvSpPr>
          <p:cNvPr id="12" name="body">
            <a:extLst>
              <a:ext uri="{FF2B5EF4-FFF2-40B4-BE49-F238E27FC236}">
                <a16:creationId xmlns:a16="http://schemas.microsoft.com/office/drawing/2014/main" id="{079141AA-E8E1-44D3-808E-285F7E4F7C47}"/>
              </a:ext>
            </a:extLst>
          </p:cNvPr>
          <p:cNvSpPr>
            <a:spLocks noGrp="1"/>
          </p:cNvSpPr>
          <p:nvPr/>
        </p:nvSpPr>
        <p:spPr>
          <a:xfrm>
            <a:off x="533400" y="4591050"/>
            <a:ext cx="914400" cy="600075"/>
          </a:xfrm>
          <a:prstGeom prst="rect">
            <a:avLst/>
          </a:prstGeom>
          <a:noFill/>
          <a:ln w="0">
            <a:noFill/>
          </a:ln>
        </p:spPr>
        <p:txBody>
          <a:bodyPr lIns="0" tIns="0" rIns="0" bIns="0" anchor="t">
            <a:noAutofit/>
          </a:bodyPr>
          <a:lstStyle>
            <a:defPPr>
              <a:defRPr sz="3225" b="1">
                <a:solidFill>
                  <a:srgbClr val="087F83"/>
                </a:solidFill>
                <a:latin typeface="Manrope"/>
                <a:ea typeface="Manrope"/>
                <a:cs typeface="Manrope"/>
              </a:defRPr>
            </a:defPPr>
          </a:lstStyle>
          <a:p>
            <a:pPr>
              <a:defRPr sz="3225" b="1">
                <a:solidFill>
                  <a:srgbClr val="087F83"/>
                </a:solidFill>
                <a:latin typeface="Manrope"/>
                <a:ea typeface="Manrope"/>
                <a:cs typeface="Manrope"/>
              </a:defRPr>
            </a:pPr>
            <a:r>
              <a:rPr sz="3225" b="1">
                <a:solidFill>
                  <a:srgbClr val="087F83"/>
                </a:solidFill>
                <a:latin typeface="Manrope"/>
                <a:ea typeface="Manrope"/>
                <a:cs typeface="Manrope"/>
              </a:rPr>
              <a:t>04</a:t>
            </a:r>
          </a:p>
        </p:txBody>
      </p:sp>
      <p:sp>
        <p:nvSpPr>
          <p:cNvPr id="13" name="body">
            <a:extLst>
              <a:ext uri="{FF2B5EF4-FFF2-40B4-BE49-F238E27FC236}">
                <a16:creationId xmlns:a16="http://schemas.microsoft.com/office/drawing/2014/main" id="{1ADCCA48-898B-44A1-BE68-209125B91C7B}"/>
              </a:ext>
            </a:extLst>
          </p:cNvPr>
          <p:cNvSpPr>
            <a:spLocks noGrp="1"/>
          </p:cNvSpPr>
          <p:nvPr/>
        </p:nvSpPr>
        <p:spPr>
          <a:xfrm>
            <a:off x="1657350" y="4591050"/>
            <a:ext cx="9715500" cy="790575"/>
          </a:xfrm>
          <a:prstGeom prst="rect">
            <a:avLst/>
          </a:prstGeom>
          <a:noFill/>
          <a:ln w="0">
            <a:noFill/>
          </a:ln>
        </p:spPr>
        <p:txBody>
          <a:bodyPr lIns="0" tIns="0" rIns="0" bIns="0" anchor="t">
            <a:noAutofit/>
          </a:bodyPr>
          <a:lstStyle>
            <a:defPPr>
              <a:defRPr sz="2250" b="0">
                <a:solidFill>
                  <a:srgbClr val="12343E"/>
                </a:solidFill>
                <a:latin typeface="Golos Text"/>
                <a:ea typeface="Golos Text"/>
                <a:cs typeface="Golos Text"/>
              </a:defRPr>
            </a:defPPr>
          </a:lstStyle>
          <a:p>
            <a:pPr>
              <a:defRPr sz="2250" b="0">
                <a:solidFill>
                  <a:srgbClr val="12343E"/>
                </a:solidFill>
                <a:latin typeface="Golos Text"/>
                <a:ea typeface="Golos Text"/>
                <a:cs typeface="Golos Text"/>
              </a:defRPr>
            </a:pPr>
            <a:r>
              <a:rPr sz="2250" b="0">
                <a:solidFill>
                  <a:srgbClr val="12343E"/>
                </a:solidFill>
                <a:latin typeface="Golos Text"/>
                <a:ea typeface="Golos Text"/>
                <a:cs typeface="Golos Text"/>
              </a:rPr>
              <a:t>Для новой приёмки нужны актуальные материалы</a:t>
            </a:r>
          </a:p>
        </p:txBody>
      </p:sp>
    </p:spTree>
    <p:extLst>
      <p:ext uri="{BB962C8B-B14F-4D97-AF65-F5344CB8AC3E}">
        <p14:creationId xmlns:p14="http://schemas.microsoft.com/office/powerpoint/2010/main" val="747404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5A3147C-C7C8-4973-B1C3-C6C51F47597B}"/>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07 / УПРАВЛЕНИЕ</a:t>
            </a:r>
          </a:p>
        </p:txBody>
      </p:sp>
      <p:sp>
        <p:nvSpPr>
          <p:cNvPr id="2" name="title">
            <a:extLst>
              <a:ext uri="{FF2B5EF4-FFF2-40B4-BE49-F238E27FC236}">
                <a16:creationId xmlns:a16="http://schemas.microsoft.com/office/drawing/2014/main" id="{6938B6F8-CBAA-48C1-96C1-F64DE6F4E001}"/>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Руководство видит причины отклонений</a:t>
            </a:r>
          </a:p>
        </p:txBody>
      </p:sp>
      <p:sp>
        <p:nvSpPr>
          <p:cNvPr id="3" name="footer">
            <a:extLst>
              <a:ext uri="{FF2B5EF4-FFF2-40B4-BE49-F238E27FC236}">
                <a16:creationId xmlns:a16="http://schemas.microsoft.com/office/drawing/2014/main" id="{F7EDF6F7-B8F8-42FC-8C97-20AA4C8C3297}"/>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2BD464A8-77B0-4673-BDB5-CD01E86D507E}"/>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20</a:t>
            </a:r>
          </a:p>
        </p:txBody>
      </p:sp>
      <p:sp>
        <p:nvSpPr>
          <p:cNvPr id="5" name="rationale">
            <a:extLst>
              <a:ext uri="{FF2B5EF4-FFF2-40B4-BE49-F238E27FC236}">
                <a16:creationId xmlns:a16="http://schemas.microsoft.com/office/drawing/2014/main" id="{F5972CC9-76DB-450A-9369-CAFAA6298B03}"/>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Из показателя можно перейти к делу, ответственному и истории.</a:t>
            </a:r>
          </a:p>
        </p:txBody>
      </p:sp>
      <p:pic>
        <p:nvPicPr>
          <p:cNvPr id="6" name="Рисунок 5">
            <a:extLst>
              <a:ext uri="{FF2B5EF4-FFF2-40B4-BE49-F238E27FC236}">
                <a16:creationId xmlns:a16="http://schemas.microsoft.com/office/drawing/2014/main" id="{5A7E64C8-1196-41D9-93C9-4B4F2515DA4F}"/>
              </a:ext>
            </a:extLst>
          </p:cNvPr>
          <p:cNvPicPr>
            <a:picLocks noChangeAspect="1"/>
          </p:cNvPicPr>
          <p:nvPr/>
        </p:nvPicPr>
        <p:blipFill>
          <a:blip r:embed="rId3"/>
          <a:stretch/>
        </p:blipFill>
        <p:spPr>
          <a:xfrm>
            <a:off x="1645232" y="1609725"/>
            <a:ext cx="8901535" cy="3905250"/>
          </a:xfrm>
          <a:prstGeom prst="rect">
            <a:avLst/>
          </a:prstGeom>
        </p:spPr>
      </p:pic>
      <p:sp>
        <p:nvSpPr>
          <p:cNvPr id="7" name="body">
            <a:extLst>
              <a:ext uri="{FF2B5EF4-FFF2-40B4-BE49-F238E27FC236}">
                <a16:creationId xmlns:a16="http://schemas.microsoft.com/office/drawing/2014/main" id="{376ED928-4E2A-40B9-944C-58D9F7C6CF36}"/>
              </a:ext>
            </a:extLst>
          </p:cNvPr>
          <p:cNvSpPr>
            <a:spLocks noGrp="1"/>
          </p:cNvSpPr>
          <p:nvPr/>
        </p:nvSpPr>
        <p:spPr>
          <a:xfrm>
            <a:off x="514350" y="5543550"/>
            <a:ext cx="11125200" cy="276225"/>
          </a:xfrm>
          <a:prstGeom prst="rect">
            <a:avLst/>
          </a:prstGeom>
          <a:noFill/>
          <a:ln w="0">
            <a:noFill/>
          </a:ln>
        </p:spPr>
        <p:txBody>
          <a:bodyPr lIns="0" tIns="0" rIns="0" bIns="0" anchor="t">
            <a:noAutofit/>
          </a:bodyPr>
          <a:lstStyle>
            <a:defPPr>
              <a:defRPr sz="1500" b="0">
                <a:solidFill>
                  <a:srgbClr val="5E767E"/>
                </a:solidFill>
                <a:latin typeface="Golos Text"/>
                <a:ea typeface="Golos Text"/>
                <a:cs typeface="Golos Text"/>
              </a:defRPr>
            </a:defPPr>
          </a:lstStyle>
          <a:p>
            <a:pPr>
              <a:defRPr sz="1500" b="0">
                <a:solidFill>
                  <a:srgbClr val="5E767E"/>
                </a:solidFill>
                <a:latin typeface="Golos Text"/>
                <a:ea typeface="Golos Text"/>
                <a:cs typeface="Golos Text"/>
              </a:defRPr>
            </a:pPr>
            <a:r>
              <a:rPr sz="1500" b="0">
                <a:solidFill>
                  <a:srgbClr val="5E767E"/>
                </a:solidFill>
                <a:latin typeface="Golos Text"/>
                <a:ea typeface="Golos Text"/>
                <a:cs typeface="Golos Text"/>
              </a:rPr>
              <a:t>Просрочки, препятствия, поручения, повторные обращения и качество закрытия</a:t>
            </a:r>
          </a:p>
        </p:txBody>
      </p:sp>
    </p:spTree>
    <p:extLst>
      <p:ext uri="{BB962C8B-B14F-4D97-AF65-F5344CB8AC3E}">
        <p14:creationId xmlns:p14="http://schemas.microsoft.com/office/powerpoint/2010/main" val="187849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3FC732AA-B535-4449-9DEB-0DA888372E87}"/>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07 / УПРАВЛЕНИЕ</a:t>
            </a:r>
          </a:p>
        </p:txBody>
      </p:sp>
      <p:sp>
        <p:nvSpPr>
          <p:cNvPr id="2" name="title">
            <a:extLst>
              <a:ext uri="{FF2B5EF4-FFF2-40B4-BE49-F238E27FC236}">
                <a16:creationId xmlns:a16="http://schemas.microsoft.com/office/drawing/2014/main" id="{68B7592D-87E3-4047-9F16-9908D94A60B9}"/>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Основа платформы и подключаемые каналы</a:t>
            </a:r>
          </a:p>
        </p:txBody>
      </p:sp>
      <p:sp>
        <p:nvSpPr>
          <p:cNvPr id="3" name="footer">
            <a:extLst>
              <a:ext uri="{FF2B5EF4-FFF2-40B4-BE49-F238E27FC236}">
                <a16:creationId xmlns:a16="http://schemas.microsoft.com/office/drawing/2014/main" id="{2081C10E-018A-401B-945D-482023A9A0AB}"/>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380D2A18-5A4E-4AC7-AD41-EB8A0297985E}"/>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21</a:t>
            </a:r>
          </a:p>
        </p:txBody>
      </p:sp>
      <p:sp>
        <p:nvSpPr>
          <p:cNvPr id="5" name="rationale">
            <a:extLst>
              <a:ext uri="{FF2B5EF4-FFF2-40B4-BE49-F238E27FC236}">
                <a16:creationId xmlns:a16="http://schemas.microsoft.com/office/drawing/2014/main" id="{E1DFF9E1-5B44-448C-B04A-46F4ED3402C7}"/>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Интеграции используют общий процесс. Права и решения контролируются на сервере.</a:t>
            </a:r>
          </a:p>
        </p:txBody>
      </p:sp>
      <p:graphicFrame>
        <p:nvGraphicFramePr>
          <p:cNvPr id="6" name="Таблица 5">
            <a:extLst>
              <a:ext uri="{FF2B5EF4-FFF2-40B4-BE49-F238E27FC236}">
                <a16:creationId xmlns:a16="http://schemas.microsoft.com/office/drawing/2014/main" id="{FD976A29-C9E9-4040-9598-67A65954572C}"/>
              </a:ext>
            </a:extLst>
          </p:cNvPr>
          <p:cNvGraphicFramePr/>
          <p:nvPr/>
        </p:nvGraphicFramePr>
        <p:xfrm>
          <a:off x="514350" y="1762125"/>
          <a:ext cx="11163300" cy="3476625"/>
        </p:xfrm>
        <a:graphic>
          <a:graphicData uri="http://schemas.openxmlformats.org/drawingml/2006/table">
            <a:tbl>
              <a:tblPr/>
              <a:tblGrid>
                <a:gridCol w="2667000">
                  <a:extLst>
                    <a:ext uri="{9D8B030D-6E8A-4147-A177-3AD203B41FA5}">
                      <a16:colId xmlns:a16="http://schemas.microsoft.com/office/drawing/2014/main" val="20000"/>
                    </a:ext>
                  </a:extLst>
                </a:gridCol>
                <a:gridCol w="8496300">
                  <a:extLst>
                    <a:ext uri="{9D8B030D-6E8A-4147-A177-3AD203B41FA5}">
                      <a16:colId xmlns:a16="http://schemas.microsoft.com/office/drawing/2014/main" val="20001"/>
                    </a:ext>
                  </a:extLst>
                </a:gridCol>
              </a:tblGrid>
              <a:tr h="869156">
                <a:tc>
                  <a:txBody>
                    <a:bodyPr/>
                    <a:lstStyle/>
                    <a:p>
                      <a:r>
                        <a:rPr sz="2025" b="1">
                          <a:solidFill>
                            <a:srgbClr val="087F83"/>
                          </a:solidFill>
                          <a:latin typeface="Manrope"/>
                          <a:ea typeface="Manrope"/>
                          <a:cs typeface="Manrope"/>
                        </a:rPr>
                        <a:t>Каналы</a:t>
                      </a:r>
                    </a:p>
                  </a:txBody>
                  <a:tcPr anchor="ctr">
                    <a:lnL w="0">
                      <a:noFill/>
                    </a:lnL>
                    <a:lnR w="0">
                      <a:noFill/>
                    </a:lnR>
                    <a:lnT w="0">
                      <a:noFill/>
                    </a:lnT>
                    <a:lnB w="0">
                      <a:noFill/>
                    </a:lnB>
                    <a:solidFill>
                      <a:srgbClr val="F3F7F7"/>
                    </a:solidFill>
                  </a:tcPr>
                </a:tc>
                <a:tc>
                  <a:txBody>
                    <a:bodyPr/>
                    <a:lstStyle/>
                    <a:p>
                      <a:r>
                        <a:rPr sz="2100" b="0">
                          <a:solidFill>
                            <a:srgbClr val="12343E"/>
                          </a:solidFill>
                          <a:latin typeface="Golos Text"/>
                          <a:ea typeface="Golos Text"/>
                          <a:cs typeface="Golos Text"/>
                        </a:rPr>
                        <a:t>WhatsApp, оператор и кабинет жителя</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869156">
                <a:tc>
                  <a:txBody>
                    <a:bodyPr/>
                    <a:lstStyle/>
                    <a:p>
                      <a:r>
                        <a:rPr sz="2025" b="1">
                          <a:solidFill>
                            <a:srgbClr val="087F83"/>
                          </a:solidFill>
                          <a:latin typeface="Manrope"/>
                          <a:ea typeface="Manrope"/>
                          <a:cs typeface="Manrope"/>
                        </a:rPr>
                        <a:t>Процесс</a:t>
                      </a:r>
                    </a:p>
                  </a:txBody>
                  <a:tcPr anchor="ctr">
                    <a:lnL w="0">
                      <a:noFill/>
                    </a:lnL>
                    <a:lnR w="0">
                      <a:noFill/>
                    </a:lnR>
                    <a:lnT>
                      <a:noFill/>
                    </a:lnT>
                    <a:lnB w="0">
                      <a:noFill/>
                    </a:lnB>
                    <a:solidFill>
                      <a:srgbClr val="FFFFFF"/>
                    </a:solidFill>
                  </a:tcPr>
                </a:tc>
                <a:tc>
                  <a:txBody>
                    <a:bodyPr/>
                    <a:lstStyle/>
                    <a:p>
                      <a:r>
                        <a:rPr sz="2100" b="0">
                          <a:solidFill>
                            <a:srgbClr val="12343E"/>
                          </a:solidFill>
                          <a:latin typeface="Golos Text"/>
                          <a:ea typeface="Golos Text"/>
                          <a:cs typeface="Golos Text"/>
                        </a:rPr>
                        <a:t>Регистрация, маршрут, наряд, проверка, обратная связь</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869156">
                <a:tc>
                  <a:txBody>
                    <a:bodyPr/>
                    <a:lstStyle/>
                    <a:p>
                      <a:r>
                        <a:rPr sz="2025" b="1">
                          <a:solidFill>
                            <a:srgbClr val="087F83"/>
                          </a:solidFill>
                          <a:latin typeface="Manrope"/>
                          <a:ea typeface="Manrope"/>
                          <a:cs typeface="Manrope"/>
                        </a:rPr>
                        <a:t>Общее дело</a:t>
                      </a:r>
                    </a:p>
                  </a:txBody>
                  <a:tcPr anchor="ctr">
                    <a:lnL w="0">
                      <a:noFill/>
                    </a:lnL>
                    <a:lnR w="0">
                      <a:noFill/>
                    </a:lnR>
                    <a:lnT>
                      <a:noFill/>
                    </a:lnT>
                    <a:lnB w="0">
                      <a:noFill/>
                    </a:lnB>
                    <a:solidFill>
                      <a:srgbClr val="F3F7F7"/>
                    </a:solidFill>
                  </a:tcPr>
                </a:tc>
                <a:tc>
                  <a:txBody>
                    <a:bodyPr/>
                    <a:lstStyle/>
                    <a:p>
                      <a:r>
                        <a:rPr sz="2100" b="0">
                          <a:solidFill>
                            <a:srgbClr val="12343E"/>
                          </a:solidFill>
                          <a:latin typeface="Golos Text"/>
                          <a:ea typeface="Golos Text"/>
                          <a:cs typeface="Golos Text"/>
                        </a:rPr>
                        <a:t>Сообщения, роли, сроки, материалы и журнал решений</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869156">
                <a:tc>
                  <a:txBody>
                    <a:bodyPr/>
                    <a:lstStyle/>
                    <a:p>
                      <a:r>
                        <a:rPr sz="2025" b="1">
                          <a:solidFill>
                            <a:srgbClr val="087F83"/>
                          </a:solidFill>
                          <a:latin typeface="Manrope"/>
                          <a:ea typeface="Manrope"/>
                          <a:cs typeface="Manrope"/>
                        </a:rPr>
                        <a:t>Управление</a:t>
                      </a:r>
                    </a:p>
                  </a:txBody>
                  <a:tcPr anchor="ctr">
                    <a:lnL w="0">
                      <a:noFill/>
                    </a:lnL>
                    <a:lnR w="0">
                      <a:noFill/>
                    </a:lnR>
                    <a:lnT>
                      <a:noFill/>
                    </a:lnT>
                    <a:lnB w="0">
                      <a:noFill/>
                    </a:lnB>
                    <a:solidFill>
                      <a:srgbClr val="FFFFFF"/>
                    </a:solidFill>
                  </a:tcPr>
                </a:tc>
                <a:tc>
                  <a:txBody>
                    <a:bodyPr/>
                    <a:lstStyle/>
                    <a:p>
                      <a:r>
                        <a:rPr sz="2100" b="0">
                          <a:solidFill>
                            <a:srgbClr val="12343E"/>
                          </a:solidFill>
                          <a:latin typeface="Golos Text"/>
                          <a:ea typeface="Golos Text"/>
                          <a:cs typeface="Golos Text"/>
                        </a:rPr>
                        <a:t>Карта города, кабинеты служб, аналитика и поручения</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bl>
          </a:graphicData>
        </a:graphic>
      </p:graphicFrame>
      <p:sp>
        <p:nvSpPr>
          <p:cNvPr id="7" name="body">
            <a:extLst>
              <a:ext uri="{FF2B5EF4-FFF2-40B4-BE49-F238E27FC236}">
                <a16:creationId xmlns:a16="http://schemas.microsoft.com/office/drawing/2014/main" id="{FB43AA83-E3DB-4D18-BC48-708CCC669659}"/>
              </a:ext>
            </a:extLst>
          </p:cNvPr>
          <p:cNvSpPr>
            <a:spLocks noGrp="1"/>
          </p:cNvSpPr>
          <p:nvPr/>
        </p:nvSpPr>
        <p:spPr>
          <a:xfrm>
            <a:off x="657225" y="5467350"/>
            <a:ext cx="10858500" cy="304800"/>
          </a:xfrm>
          <a:prstGeom prst="rect">
            <a:avLst/>
          </a:prstGeom>
          <a:noFill/>
          <a:ln w="0">
            <a:noFill/>
          </a:ln>
        </p:spPr>
        <p:txBody>
          <a:bodyPr lIns="0" tIns="0" rIns="0" bIns="0" anchor="t">
            <a:noAutofit/>
          </a:bodyPr>
          <a:lstStyle>
            <a:defPPr>
              <a:defRPr sz="1725" b="0">
                <a:solidFill>
                  <a:srgbClr val="5E767E"/>
                </a:solidFill>
                <a:latin typeface="Golos Text"/>
                <a:ea typeface="Golos Text"/>
                <a:cs typeface="Golos Text"/>
              </a:defRPr>
            </a:defPPr>
          </a:lstStyle>
          <a:p>
            <a:pPr>
              <a:defRPr sz="1725" b="0">
                <a:solidFill>
                  <a:srgbClr val="5E767E"/>
                </a:solidFill>
                <a:latin typeface="Golos Text"/>
                <a:ea typeface="Golos Text"/>
                <a:cs typeface="Golos Text"/>
              </a:defRPr>
            </a:pPr>
            <a:r>
              <a:rPr sz="1725" b="0">
                <a:solidFill>
                  <a:srgbClr val="5E767E"/>
                </a:solidFill>
                <a:latin typeface="Golos Text"/>
                <a:ea typeface="Golos Text"/>
                <a:cs typeface="Golos Text"/>
              </a:rPr>
              <a:t>Node.js  /  SQLite  /  Браузерные кабинеты  /  Журнал решений</a:t>
            </a:r>
          </a:p>
        </p:txBody>
      </p:sp>
    </p:spTree>
    <p:extLst>
      <p:ext uri="{BB962C8B-B14F-4D97-AF65-F5344CB8AC3E}">
        <p14:creationId xmlns:p14="http://schemas.microsoft.com/office/powerpoint/2010/main" val="1919712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232E"/>
        </a:solidFill>
        <a:effectLst/>
      </p:bgPr>
    </p:bg>
    <p:spTree>
      <p:nvGrpSpPr>
        <p:cNvPr id="1" name=""/>
        <p:cNvGrpSpPr/>
        <p:nvPr/>
      </p:nvGrpSpPr>
      <p:grpSpPr>
        <a:xfrm>
          <a:off x="0" y="0"/>
          <a:ext cx="0" cy="0"/>
          <a:chOff x="0" y="0"/>
          <a:chExt cx="0" cy="0"/>
        </a:xfrm>
      </p:grpSpPr>
      <p:sp>
        <p:nvSpPr>
          <p:cNvPr id="14" name="section">
            <a:extLst>
              <a:ext uri="{FF2B5EF4-FFF2-40B4-BE49-F238E27FC236}">
                <a16:creationId xmlns:a16="http://schemas.microsoft.com/office/drawing/2014/main" id="{EDF3BD1B-4ABB-4CA0-AA48-EA1C2A05040D}"/>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62D3BE"/>
                </a:solidFill>
                <a:latin typeface="Manrope"/>
                <a:ea typeface="Manrope"/>
                <a:cs typeface="Manrope"/>
              </a:defRPr>
            </a:defPPr>
          </a:lstStyle>
          <a:p>
            <a:pPr>
              <a:defRPr sz="1200" b="1">
                <a:solidFill>
                  <a:srgbClr val="62D3BE"/>
                </a:solidFill>
                <a:latin typeface="Manrope"/>
                <a:ea typeface="Manrope"/>
                <a:cs typeface="Manrope"/>
              </a:defRPr>
            </a:pPr>
            <a:r>
              <a:rPr sz="1200" b="1">
                <a:solidFill>
                  <a:srgbClr val="62D3BE"/>
                </a:solidFill>
                <a:latin typeface="Manrope"/>
                <a:ea typeface="Manrope"/>
                <a:cs typeface="Manrope"/>
              </a:rPr>
              <a:t>07 / УПРАВЛЕНИЕ</a:t>
            </a:r>
          </a:p>
        </p:txBody>
      </p:sp>
      <p:sp>
        <p:nvSpPr>
          <p:cNvPr id="2" name="title">
            <a:extLst>
              <a:ext uri="{FF2B5EF4-FFF2-40B4-BE49-F238E27FC236}">
                <a16:creationId xmlns:a16="http://schemas.microsoft.com/office/drawing/2014/main" id="{81630794-A1FB-4D06-BCD0-632A769EAF2D}"/>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FFFFFF"/>
                </a:solidFill>
                <a:latin typeface="Manrope"/>
                <a:ea typeface="Manrope"/>
                <a:cs typeface="Manrope"/>
              </a:defRPr>
            </a:defPPr>
          </a:lstStyle>
          <a:p>
            <a:pPr>
              <a:defRPr sz="3000" b="1">
                <a:solidFill>
                  <a:srgbClr val="FFFFFF"/>
                </a:solidFill>
                <a:latin typeface="Manrope"/>
                <a:ea typeface="Manrope"/>
                <a:cs typeface="Manrope"/>
              </a:defRPr>
            </a:pPr>
            <a:r>
              <a:rPr sz="3000" b="1">
                <a:solidFill>
                  <a:srgbClr val="FFFFFF"/>
                </a:solidFill>
                <a:latin typeface="Manrope"/>
                <a:ea typeface="Manrope"/>
                <a:cs typeface="Manrope"/>
              </a:rPr>
              <a:t>Проверенная цепочка и задачи пилота</a:t>
            </a:r>
          </a:p>
        </p:txBody>
      </p:sp>
      <p:sp>
        <p:nvSpPr>
          <p:cNvPr id="3" name="footer">
            <a:extLst>
              <a:ext uri="{FF2B5EF4-FFF2-40B4-BE49-F238E27FC236}">
                <a16:creationId xmlns:a16="http://schemas.microsoft.com/office/drawing/2014/main" id="{55801B17-5DC3-4E97-996F-565FDD1839CD}"/>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A3BBC3"/>
                </a:solidFill>
                <a:latin typeface="Golos Text"/>
                <a:ea typeface="Golos Text"/>
                <a:cs typeface="Golos Text"/>
              </a:defRPr>
            </a:defPPr>
          </a:lstStyle>
          <a:p>
            <a:pPr>
              <a:defRPr sz="1125" b="0">
                <a:solidFill>
                  <a:srgbClr val="A3BBC3"/>
                </a:solidFill>
                <a:latin typeface="Golos Text"/>
                <a:ea typeface="Golos Text"/>
                <a:cs typeface="Golos Text"/>
              </a:defRPr>
            </a:pPr>
            <a:r>
              <a:rPr sz="1125" b="0">
                <a:solidFill>
                  <a:srgbClr val="A3BBC3"/>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EC288543-5E48-4D89-AA1A-754CAC88F8CF}"/>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62D3BE"/>
                </a:solidFill>
                <a:latin typeface="Manrope"/>
                <a:ea typeface="Manrope"/>
                <a:cs typeface="Manrope"/>
              </a:defRPr>
            </a:defPPr>
          </a:lstStyle>
          <a:p>
            <a:pPr>
              <a:defRPr sz="1350" b="1">
                <a:solidFill>
                  <a:srgbClr val="62D3BE"/>
                </a:solidFill>
                <a:latin typeface="Manrope"/>
                <a:ea typeface="Manrope"/>
                <a:cs typeface="Manrope"/>
              </a:defRPr>
            </a:pPr>
            <a:r>
              <a:rPr sz="1350" b="1">
                <a:solidFill>
                  <a:srgbClr val="62D3BE"/>
                </a:solidFill>
                <a:latin typeface="Manrope"/>
                <a:ea typeface="Manrope"/>
                <a:cs typeface="Manrope"/>
              </a:rPr>
              <a:t>22</a:t>
            </a:r>
          </a:p>
        </p:txBody>
      </p:sp>
      <p:sp>
        <p:nvSpPr>
          <p:cNvPr id="5" name="rationale">
            <a:extLst>
              <a:ext uri="{FF2B5EF4-FFF2-40B4-BE49-F238E27FC236}">
                <a16:creationId xmlns:a16="http://schemas.microsoft.com/office/drawing/2014/main" id="{F3795CBD-9C48-4D7B-AED2-F1FFC2D1FCBB}"/>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D2E5E8"/>
                </a:solidFill>
                <a:latin typeface="Golos Text"/>
                <a:ea typeface="Golos Text"/>
                <a:cs typeface="Golos Text"/>
              </a:defRPr>
            </a:defPPr>
          </a:lstStyle>
          <a:p>
            <a:pPr>
              <a:defRPr sz="1725" b="0">
                <a:solidFill>
                  <a:srgbClr val="D2E5E8"/>
                </a:solidFill>
                <a:latin typeface="Golos Text"/>
                <a:ea typeface="Golos Text"/>
                <a:cs typeface="Golos Text"/>
              </a:defRPr>
            </a:pPr>
            <a:r>
              <a:rPr sz="1725" b="0">
                <a:solidFill>
                  <a:srgbClr val="D2E5E8"/>
                </a:solidFill>
                <a:latin typeface="Golos Text"/>
                <a:ea typeface="Golos Text"/>
                <a:cs typeface="Golos Text"/>
              </a:rPr>
              <a:t>Результаты относятся к учебной репетиции. Промышленная готовность оценивается отдельно.</a:t>
            </a:r>
          </a:p>
        </p:txBody>
      </p:sp>
      <p:sp>
        <p:nvSpPr>
          <p:cNvPr id="6" name="body">
            <a:extLst>
              <a:ext uri="{FF2B5EF4-FFF2-40B4-BE49-F238E27FC236}">
                <a16:creationId xmlns:a16="http://schemas.microsoft.com/office/drawing/2014/main" id="{607B0265-8B1A-41EA-8C80-029B73DF76DE}"/>
              </a:ext>
            </a:extLst>
          </p:cNvPr>
          <p:cNvSpPr>
            <a:spLocks noGrp="1"/>
          </p:cNvSpPr>
          <p:nvPr/>
        </p:nvSpPr>
        <p:spPr>
          <a:xfrm>
            <a:off x="514350" y="1895475"/>
            <a:ext cx="4000500" cy="1066800"/>
          </a:xfrm>
          <a:prstGeom prst="rect">
            <a:avLst/>
          </a:prstGeom>
          <a:noFill/>
          <a:ln w="0">
            <a:noFill/>
          </a:ln>
        </p:spPr>
        <p:txBody>
          <a:bodyPr lIns="0" tIns="0" rIns="0" bIns="0" anchor="t">
            <a:noAutofit/>
          </a:bodyPr>
          <a:lstStyle>
            <a:defPPr>
              <a:defRPr sz="6000" b="1">
                <a:solidFill>
                  <a:srgbClr val="62D3BE"/>
                </a:solidFill>
                <a:latin typeface="Manrope"/>
                <a:ea typeface="Manrope"/>
                <a:cs typeface="Manrope"/>
              </a:defRPr>
            </a:defPPr>
          </a:lstStyle>
          <a:p>
            <a:pPr>
              <a:defRPr sz="6000" b="1">
                <a:solidFill>
                  <a:srgbClr val="62D3BE"/>
                </a:solidFill>
                <a:latin typeface="Manrope"/>
                <a:ea typeface="Manrope"/>
                <a:cs typeface="Manrope"/>
              </a:defRPr>
            </a:pPr>
            <a:r>
              <a:rPr sz="6000" b="1">
                <a:solidFill>
                  <a:srgbClr val="62D3BE"/>
                </a:solidFill>
                <a:latin typeface="Manrope"/>
                <a:ea typeface="Manrope"/>
                <a:cs typeface="Manrope"/>
              </a:rPr>
              <a:t>74 / 74</a:t>
            </a:r>
          </a:p>
        </p:txBody>
      </p:sp>
      <p:sp>
        <p:nvSpPr>
          <p:cNvPr id="7" name="body">
            <a:extLst>
              <a:ext uri="{FF2B5EF4-FFF2-40B4-BE49-F238E27FC236}">
                <a16:creationId xmlns:a16="http://schemas.microsoft.com/office/drawing/2014/main" id="{700B3792-D530-49EE-8BE8-25F289D3E65B}"/>
              </a:ext>
            </a:extLst>
          </p:cNvPr>
          <p:cNvSpPr>
            <a:spLocks noGrp="1"/>
          </p:cNvSpPr>
          <p:nvPr/>
        </p:nvSpPr>
        <p:spPr>
          <a:xfrm>
            <a:off x="552450" y="3171825"/>
            <a:ext cx="3905250" cy="952500"/>
          </a:xfrm>
          <a:prstGeom prst="rect">
            <a:avLst/>
          </a:prstGeom>
          <a:noFill/>
          <a:ln w="0">
            <a:noFill/>
          </a:ln>
        </p:spPr>
        <p:txBody>
          <a:bodyPr lIns="0" tIns="0" rIns="0" bIns="0" anchor="t">
            <a:noAutofit/>
          </a:bodyPr>
          <a:lstStyle>
            <a:defPPr>
              <a:defRPr sz="2025" b="0">
                <a:solidFill>
                  <a:srgbClr val="D2E5E8"/>
                </a:solidFill>
                <a:latin typeface="Golos Text"/>
                <a:ea typeface="Golos Text"/>
                <a:cs typeface="Golos Text"/>
              </a:defRPr>
            </a:defPPr>
          </a:lstStyle>
          <a:p>
            <a:pPr>
              <a:defRPr sz="2025" b="0">
                <a:solidFill>
                  <a:srgbClr val="D2E5E8"/>
                </a:solidFill>
                <a:latin typeface="Golos Text"/>
                <a:ea typeface="Golos Text"/>
                <a:cs typeface="Golos Text"/>
              </a:defRPr>
            </a:pPr>
            <a:r>
              <a:rPr sz="2025" b="0">
                <a:solidFill>
                  <a:srgbClr val="D2E5E8"/>
                </a:solidFill>
                <a:latin typeface="Golos Text"/>
                <a:ea typeface="Golos Text"/>
                <a:cs typeface="Golos Text"/>
              </a:rPr>
              <a:t>проверки учебного сценария</a:t>
            </a:r>
          </a:p>
          <a:p>
            <a:pPr>
              <a:defRPr sz="2025" b="0">
                <a:solidFill>
                  <a:srgbClr val="D2E5E8"/>
                </a:solidFill>
                <a:latin typeface="Golos Text"/>
                <a:ea typeface="Golos Text"/>
                <a:cs typeface="Golos Text"/>
              </a:defRPr>
            </a:pPr>
            <a:r>
              <a:rPr sz="2025" b="0">
                <a:solidFill>
                  <a:srgbClr val="D2E5E8"/>
                </a:solidFill>
                <a:latin typeface="Golos Text"/>
                <a:ea typeface="Golos Text"/>
                <a:cs typeface="Golos Text"/>
              </a:rPr>
              <a:t>14 октября 2026</a:t>
            </a:r>
          </a:p>
        </p:txBody>
      </p:sp>
      <p:sp>
        <p:nvSpPr>
          <p:cNvPr id="8" name="body">
            <a:extLst>
              <a:ext uri="{FF2B5EF4-FFF2-40B4-BE49-F238E27FC236}">
                <a16:creationId xmlns:a16="http://schemas.microsoft.com/office/drawing/2014/main" id="{900B73C4-CC9F-4554-99D9-742E04AE753D}"/>
              </a:ext>
            </a:extLst>
          </p:cNvPr>
          <p:cNvSpPr>
            <a:spLocks noGrp="1"/>
          </p:cNvSpPr>
          <p:nvPr/>
        </p:nvSpPr>
        <p:spPr>
          <a:xfrm>
            <a:off x="5191125" y="1752600"/>
            <a:ext cx="6334125" cy="352425"/>
          </a:xfrm>
          <a:prstGeom prst="rect">
            <a:avLst/>
          </a:prstGeom>
          <a:noFill/>
          <a:ln w="0">
            <a:noFill/>
          </a:ln>
        </p:spPr>
        <p:txBody>
          <a:bodyPr lIns="0" tIns="0" rIns="0" bIns="0" anchor="t">
            <a:noAutofit/>
          </a:bodyPr>
          <a:lstStyle>
            <a:defPPr>
              <a:defRPr sz="1875" b="1">
                <a:solidFill>
                  <a:srgbClr val="62D3BE"/>
                </a:solidFill>
                <a:latin typeface="Manrope"/>
                <a:ea typeface="Manrope"/>
                <a:cs typeface="Manrope"/>
              </a:defRPr>
            </a:defPPr>
          </a:lstStyle>
          <a:p>
            <a:pPr>
              <a:defRPr sz="1875" b="1">
                <a:solidFill>
                  <a:srgbClr val="62D3BE"/>
                </a:solidFill>
                <a:latin typeface="Manrope"/>
                <a:ea typeface="Manrope"/>
                <a:cs typeface="Manrope"/>
              </a:defRPr>
            </a:pPr>
            <a:r>
              <a:rPr sz="1875" b="1">
                <a:solidFill>
                  <a:srgbClr val="62D3BE"/>
                </a:solidFill>
                <a:latin typeface="Manrope"/>
                <a:ea typeface="Manrope"/>
                <a:cs typeface="Manrope"/>
              </a:rPr>
              <a:t>Проверено на стенде</a:t>
            </a:r>
          </a:p>
        </p:txBody>
      </p:sp>
      <p:sp>
        <p:nvSpPr>
          <p:cNvPr id="9" name="body">
            <a:extLst>
              <a:ext uri="{FF2B5EF4-FFF2-40B4-BE49-F238E27FC236}">
                <a16:creationId xmlns:a16="http://schemas.microsoft.com/office/drawing/2014/main" id="{B0074455-FB8B-458C-8C28-F71D6CB720DB}"/>
              </a:ext>
            </a:extLst>
          </p:cNvPr>
          <p:cNvSpPr>
            <a:spLocks noGrp="1"/>
          </p:cNvSpPr>
          <p:nvPr/>
        </p:nvSpPr>
        <p:spPr>
          <a:xfrm>
            <a:off x="5191125" y="2190750"/>
            <a:ext cx="6334125" cy="819150"/>
          </a:xfrm>
          <a:prstGeom prst="rect">
            <a:avLst/>
          </a:prstGeom>
          <a:noFill/>
          <a:ln w="0">
            <a:noFill/>
          </a:ln>
        </p:spPr>
        <p:txBody>
          <a:bodyPr lIns="0" tIns="0" rIns="0" bIns="0" anchor="t">
            <a:noAutofit/>
          </a:bodyPr>
          <a:lstStyle>
            <a:defPPr>
              <a:defRPr sz="1950" b="0">
                <a:solidFill>
                  <a:srgbClr val="FFFFFF"/>
                </a:solidFill>
                <a:latin typeface="Golos Text"/>
                <a:ea typeface="Golos Text"/>
                <a:cs typeface="Golos Text"/>
              </a:defRPr>
            </a:defPPr>
          </a:lstStyle>
          <a:p>
            <a:pPr>
              <a:defRPr sz="1950" b="0">
                <a:solidFill>
                  <a:srgbClr val="FFFFFF"/>
                </a:solidFill>
                <a:latin typeface="Golos Text"/>
                <a:ea typeface="Golos Text"/>
                <a:cs typeface="Golos Text"/>
              </a:defRPr>
            </a:pPr>
            <a:r>
              <a:rPr sz="1950" b="0">
                <a:solidFill>
                  <a:srgbClr val="FFFFFF"/>
                </a:solidFill>
                <a:latin typeface="Golos Text"/>
                <a:ea typeface="Golos Text"/>
                <a:cs typeface="Golos Text"/>
              </a:rPr>
              <a:t>Назначение, этапы бригады, перенос, приёмка, повторное открытие</a:t>
            </a:r>
          </a:p>
        </p:txBody>
      </p:sp>
      <p:sp>
        <p:nvSpPr>
          <p:cNvPr id="10" name="body">
            <a:extLst>
              <a:ext uri="{FF2B5EF4-FFF2-40B4-BE49-F238E27FC236}">
                <a16:creationId xmlns:a16="http://schemas.microsoft.com/office/drawing/2014/main" id="{B82383FB-11D7-42F3-86E2-94ED3640264E}"/>
              </a:ext>
            </a:extLst>
          </p:cNvPr>
          <p:cNvSpPr>
            <a:spLocks noGrp="1"/>
          </p:cNvSpPr>
          <p:nvPr/>
        </p:nvSpPr>
        <p:spPr>
          <a:xfrm>
            <a:off x="5191125" y="3076575"/>
            <a:ext cx="6334125" cy="352425"/>
          </a:xfrm>
          <a:prstGeom prst="rect">
            <a:avLst/>
          </a:prstGeom>
          <a:noFill/>
          <a:ln w="0">
            <a:noFill/>
          </a:ln>
        </p:spPr>
        <p:txBody>
          <a:bodyPr lIns="0" tIns="0" rIns="0" bIns="0" anchor="t">
            <a:noAutofit/>
          </a:bodyPr>
          <a:lstStyle>
            <a:defPPr>
              <a:defRPr sz="1875" b="1">
                <a:solidFill>
                  <a:srgbClr val="62D3BE"/>
                </a:solidFill>
                <a:latin typeface="Manrope"/>
                <a:ea typeface="Manrope"/>
                <a:cs typeface="Manrope"/>
              </a:defRPr>
            </a:defPPr>
          </a:lstStyle>
          <a:p>
            <a:pPr>
              <a:defRPr sz="1875" b="1">
                <a:solidFill>
                  <a:srgbClr val="62D3BE"/>
                </a:solidFill>
                <a:latin typeface="Manrope"/>
                <a:ea typeface="Manrope"/>
                <a:cs typeface="Manrope"/>
              </a:defRPr>
            </a:pPr>
            <a:r>
              <a:rPr sz="1875" b="1">
                <a:solidFill>
                  <a:srgbClr val="62D3BE"/>
                </a:solidFill>
                <a:latin typeface="Manrope"/>
                <a:ea typeface="Manrope"/>
                <a:cs typeface="Manrope"/>
              </a:rPr>
              <a:t>Подключаем в пилоте</a:t>
            </a:r>
          </a:p>
        </p:txBody>
      </p:sp>
      <p:sp>
        <p:nvSpPr>
          <p:cNvPr id="11" name="body">
            <a:extLst>
              <a:ext uri="{FF2B5EF4-FFF2-40B4-BE49-F238E27FC236}">
                <a16:creationId xmlns:a16="http://schemas.microsoft.com/office/drawing/2014/main" id="{497399C1-DF10-45CC-9219-7B46F6900319}"/>
              </a:ext>
            </a:extLst>
          </p:cNvPr>
          <p:cNvSpPr>
            <a:spLocks noGrp="1"/>
          </p:cNvSpPr>
          <p:nvPr/>
        </p:nvSpPr>
        <p:spPr>
          <a:xfrm>
            <a:off x="5191125" y="3514725"/>
            <a:ext cx="6334125" cy="819150"/>
          </a:xfrm>
          <a:prstGeom prst="rect">
            <a:avLst/>
          </a:prstGeom>
          <a:noFill/>
          <a:ln w="0">
            <a:noFill/>
          </a:ln>
        </p:spPr>
        <p:txBody>
          <a:bodyPr lIns="0" tIns="0" rIns="0" bIns="0" anchor="t">
            <a:noAutofit/>
          </a:bodyPr>
          <a:lstStyle>
            <a:defPPr>
              <a:defRPr sz="1950" b="0">
                <a:solidFill>
                  <a:srgbClr val="FFFFFF"/>
                </a:solidFill>
                <a:latin typeface="Golos Text"/>
                <a:ea typeface="Golos Text"/>
                <a:cs typeface="Golos Text"/>
              </a:defRPr>
            </a:defPPr>
          </a:lstStyle>
          <a:p>
            <a:pPr>
              <a:defRPr sz="1950" b="0">
                <a:solidFill>
                  <a:srgbClr val="FFFFFF"/>
                </a:solidFill>
                <a:latin typeface="Golos Text"/>
                <a:ea typeface="Golos Text"/>
                <a:cs typeface="Golos Text"/>
              </a:defRPr>
            </a:pPr>
            <a:r>
              <a:rPr sz="1950" b="0">
                <a:solidFill>
                  <a:srgbClr val="FFFFFF"/>
                </a:solidFill>
                <a:latin typeface="Golos Text"/>
                <a:ea typeface="Golos Text"/>
                <a:cs typeface="Golos Text"/>
              </a:rPr>
              <a:t>Официальный WhatsApp, подтверждённые паспорта и реальные участники</a:t>
            </a:r>
          </a:p>
        </p:txBody>
      </p:sp>
      <p:sp>
        <p:nvSpPr>
          <p:cNvPr id="12" name="body">
            <a:extLst>
              <a:ext uri="{FF2B5EF4-FFF2-40B4-BE49-F238E27FC236}">
                <a16:creationId xmlns:a16="http://schemas.microsoft.com/office/drawing/2014/main" id="{AD81E8D5-94B5-434A-A4B2-6D6D51A96AE7}"/>
              </a:ext>
            </a:extLst>
          </p:cNvPr>
          <p:cNvSpPr>
            <a:spLocks noGrp="1"/>
          </p:cNvSpPr>
          <p:nvPr/>
        </p:nvSpPr>
        <p:spPr>
          <a:xfrm>
            <a:off x="5191125" y="4400550"/>
            <a:ext cx="6334125" cy="352425"/>
          </a:xfrm>
          <a:prstGeom prst="rect">
            <a:avLst/>
          </a:prstGeom>
          <a:noFill/>
          <a:ln w="0">
            <a:noFill/>
          </a:ln>
        </p:spPr>
        <p:txBody>
          <a:bodyPr lIns="0" tIns="0" rIns="0" bIns="0" anchor="t">
            <a:noAutofit/>
          </a:bodyPr>
          <a:lstStyle>
            <a:defPPr>
              <a:defRPr sz="1875" b="1">
                <a:solidFill>
                  <a:srgbClr val="62D3BE"/>
                </a:solidFill>
                <a:latin typeface="Manrope"/>
                <a:ea typeface="Manrope"/>
                <a:cs typeface="Manrope"/>
              </a:defRPr>
            </a:defPPr>
          </a:lstStyle>
          <a:p>
            <a:pPr>
              <a:defRPr sz="1875" b="1">
                <a:solidFill>
                  <a:srgbClr val="62D3BE"/>
                </a:solidFill>
                <a:latin typeface="Manrope"/>
                <a:ea typeface="Manrope"/>
                <a:cs typeface="Manrope"/>
              </a:defRPr>
            </a:pPr>
            <a:r>
              <a:rPr sz="1875" b="1">
                <a:solidFill>
                  <a:srgbClr val="62D3BE"/>
                </a:solidFill>
                <a:latin typeface="Manrope"/>
                <a:ea typeface="Manrope"/>
                <a:cs typeface="Manrope"/>
              </a:rPr>
              <a:t>Проверяем до эксплуатации</a:t>
            </a:r>
          </a:p>
        </p:txBody>
      </p:sp>
      <p:sp>
        <p:nvSpPr>
          <p:cNvPr id="13" name="body">
            <a:extLst>
              <a:ext uri="{FF2B5EF4-FFF2-40B4-BE49-F238E27FC236}">
                <a16:creationId xmlns:a16="http://schemas.microsoft.com/office/drawing/2014/main" id="{7946AB45-28AF-4F55-9627-D5B9AC8EB73F}"/>
              </a:ext>
            </a:extLst>
          </p:cNvPr>
          <p:cNvSpPr>
            <a:spLocks noGrp="1"/>
          </p:cNvSpPr>
          <p:nvPr/>
        </p:nvSpPr>
        <p:spPr>
          <a:xfrm>
            <a:off x="5191125" y="4838700"/>
            <a:ext cx="6334125" cy="819150"/>
          </a:xfrm>
          <a:prstGeom prst="rect">
            <a:avLst/>
          </a:prstGeom>
          <a:noFill/>
          <a:ln w="0">
            <a:noFill/>
          </a:ln>
        </p:spPr>
        <p:txBody>
          <a:bodyPr lIns="0" tIns="0" rIns="0" bIns="0" anchor="t">
            <a:noAutofit/>
          </a:bodyPr>
          <a:lstStyle>
            <a:defPPr>
              <a:defRPr sz="1950" b="0">
                <a:solidFill>
                  <a:srgbClr val="FFFFFF"/>
                </a:solidFill>
                <a:latin typeface="Golos Text"/>
                <a:ea typeface="Golos Text"/>
                <a:cs typeface="Golos Text"/>
              </a:defRPr>
            </a:defPPr>
          </a:lstStyle>
          <a:p>
            <a:pPr>
              <a:defRPr sz="1950" b="0">
                <a:solidFill>
                  <a:srgbClr val="FFFFFF"/>
                </a:solidFill>
                <a:latin typeface="Golos Text"/>
                <a:ea typeface="Golos Text"/>
                <a:cs typeface="Golos Text"/>
              </a:defRPr>
            </a:pPr>
            <a:r>
              <a:rPr sz="1950" b="0">
                <a:solidFill>
                  <a:srgbClr val="FFFFFF"/>
                </a:solidFill>
                <a:latin typeface="Golos Text"/>
                <a:ea typeface="Golos Text"/>
                <a:cs typeface="Golos Text"/>
              </a:rPr>
              <a:t>Доставку фото, доступы, нагрузку, хранение и восстановление</a:t>
            </a:r>
          </a:p>
        </p:txBody>
      </p:sp>
    </p:spTree>
    <p:extLst>
      <p:ext uri="{BB962C8B-B14F-4D97-AF65-F5344CB8AC3E}">
        <p14:creationId xmlns:p14="http://schemas.microsoft.com/office/powerpoint/2010/main" val="994853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37DC6136-BD89-4B73-9DB2-1DF262579F9E}"/>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08 / ПРЕДЛОЖЕНИЕ</a:t>
            </a:r>
          </a:p>
        </p:txBody>
      </p:sp>
      <p:sp>
        <p:nvSpPr>
          <p:cNvPr id="2" name="title">
            <a:extLst>
              <a:ext uri="{FF2B5EF4-FFF2-40B4-BE49-F238E27FC236}">
                <a16:creationId xmlns:a16="http://schemas.microsoft.com/office/drawing/2014/main" id="{D083B45C-8358-42C1-B7FA-7CE88A741748}"/>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Пилот с измеримым результатом</a:t>
            </a:r>
          </a:p>
        </p:txBody>
      </p:sp>
      <p:sp>
        <p:nvSpPr>
          <p:cNvPr id="3" name="footer">
            <a:extLst>
              <a:ext uri="{FF2B5EF4-FFF2-40B4-BE49-F238E27FC236}">
                <a16:creationId xmlns:a16="http://schemas.microsoft.com/office/drawing/2014/main" id="{71C2FA80-4715-4627-A910-D3F5A16E6C9A}"/>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Основной показ</a:t>
            </a:r>
          </a:p>
        </p:txBody>
      </p:sp>
      <p:sp>
        <p:nvSpPr>
          <p:cNvPr id="4" name="page">
            <a:extLst>
              <a:ext uri="{FF2B5EF4-FFF2-40B4-BE49-F238E27FC236}">
                <a16:creationId xmlns:a16="http://schemas.microsoft.com/office/drawing/2014/main" id="{B5A7B6B0-5C4D-4FC9-B6F7-8D8C4F952E36}"/>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23</a:t>
            </a:r>
          </a:p>
        </p:txBody>
      </p:sp>
      <p:sp>
        <p:nvSpPr>
          <p:cNvPr id="5" name="rationale">
            <a:extLst>
              <a:ext uri="{FF2B5EF4-FFF2-40B4-BE49-F238E27FC236}">
                <a16:creationId xmlns:a16="http://schemas.microsoft.com/office/drawing/2014/main" id="{DD550032-6CB9-4F14-9F09-C2541E99212A}"/>
              </a:ext>
            </a:extLst>
          </p:cNvPr>
          <p:cNvSpPr>
            <a:spLocks noGrp="1"/>
          </p:cNvSpPr>
          <p:nvPr/>
        </p:nvSpPr>
        <p:spPr>
          <a:xfrm>
            <a:off x="514350" y="5905500"/>
            <a:ext cx="11144250" cy="495300"/>
          </a:xfrm>
          <a:prstGeom prst="rect">
            <a:avLst/>
          </a:prstGeom>
          <a:noFill/>
          <a:ln w="0">
            <a:noFill/>
          </a:ln>
        </p:spPr>
        <p:txBody>
          <a:bodyPr lIns="0" tIns="0" rIns="0" bIns="0" anchor="t">
            <a:noAutofit/>
          </a:bodyPr>
          <a:lstStyle>
            <a:defPPr>
              <a:defRPr sz="1725" b="0">
                <a:solidFill>
                  <a:srgbClr val="087F83"/>
                </a:solidFill>
                <a:latin typeface="Golos Text"/>
                <a:ea typeface="Golos Text"/>
                <a:cs typeface="Golos Text"/>
              </a:defRPr>
            </a:defPPr>
          </a:lstStyle>
          <a:p>
            <a:pPr>
              <a:defRPr sz="1725" b="0">
                <a:solidFill>
                  <a:srgbClr val="087F83"/>
                </a:solidFill>
                <a:latin typeface="Golos Text"/>
                <a:ea typeface="Golos Text"/>
                <a:cs typeface="Golos Text"/>
              </a:defRPr>
            </a:pPr>
            <a:r>
              <a:rPr sz="1725" b="0">
                <a:solidFill>
                  <a:srgbClr val="087F83"/>
                </a:solidFill>
                <a:latin typeface="Golos Text"/>
                <a:ea typeface="Golos Text"/>
                <a:cs typeface="Golos Text"/>
              </a:rPr>
              <a:t>Целевые значения и длительность пилота согласуем после замера исходного процесса.</a:t>
            </a:r>
          </a:p>
        </p:txBody>
      </p:sp>
      <p:graphicFrame>
        <p:nvGraphicFramePr>
          <p:cNvPr id="6" name="Таблица 5">
            <a:extLst>
              <a:ext uri="{FF2B5EF4-FFF2-40B4-BE49-F238E27FC236}">
                <a16:creationId xmlns:a16="http://schemas.microsoft.com/office/drawing/2014/main" id="{2BD05A17-D36F-4E7B-811B-5E2F04C8A975}"/>
              </a:ext>
            </a:extLst>
          </p:cNvPr>
          <p:cNvGraphicFramePr/>
          <p:nvPr/>
        </p:nvGraphicFramePr>
        <p:xfrm>
          <a:off x="514350" y="1752600"/>
          <a:ext cx="11163300" cy="3638550"/>
        </p:xfrm>
        <a:graphic>
          <a:graphicData uri="http://schemas.openxmlformats.org/drawingml/2006/table">
            <a:tbl>
              <a:tblPr/>
              <a:tblGrid>
                <a:gridCol w="2476500">
                  <a:extLst>
                    <a:ext uri="{9D8B030D-6E8A-4147-A177-3AD203B41FA5}">
                      <a16:colId xmlns:a16="http://schemas.microsoft.com/office/drawing/2014/main" val="20000"/>
                    </a:ext>
                  </a:extLst>
                </a:gridCol>
                <a:gridCol w="8686800">
                  <a:extLst>
                    <a:ext uri="{9D8B030D-6E8A-4147-A177-3AD203B41FA5}">
                      <a16:colId xmlns:a16="http://schemas.microsoft.com/office/drawing/2014/main" val="20001"/>
                    </a:ext>
                  </a:extLst>
                </a:gridCol>
              </a:tblGrid>
              <a:tr h="909638">
                <a:tc>
                  <a:txBody>
                    <a:bodyPr/>
                    <a:lstStyle/>
                    <a:p>
                      <a:r>
                        <a:rPr sz="1950" b="1">
                          <a:solidFill>
                            <a:srgbClr val="087F83"/>
                          </a:solidFill>
                          <a:latin typeface="Manrope"/>
                          <a:ea typeface="Manrope"/>
                          <a:cs typeface="Manrope"/>
                        </a:rPr>
                        <a:t>Границы</a:t>
                      </a:r>
                    </a:p>
                  </a:txBody>
                  <a:tcPr anchor="ctr">
                    <a:lnL w="0">
                      <a:noFill/>
                    </a:lnL>
                    <a:lnR w="0">
                      <a:noFill/>
                    </a:lnR>
                    <a:lnT w="0">
                      <a:noFill/>
                    </a:lnT>
                    <a:lnB w="0">
                      <a:noFill/>
                    </a:lnB>
                    <a:solidFill>
                      <a:srgbClr val="F3F7F7"/>
                    </a:solidFill>
                  </a:tcPr>
                </a:tc>
                <a:tc>
                  <a:txBody>
                    <a:bodyPr/>
                    <a:lstStyle/>
                    <a:p>
                      <a:r>
                        <a:rPr sz="2025" b="0">
                          <a:solidFill>
                            <a:srgbClr val="12343E"/>
                          </a:solidFill>
                          <a:latin typeface="Golos Text"/>
                          <a:ea typeface="Golos Text"/>
                          <a:cs typeface="Golos Text"/>
                        </a:rPr>
                        <a:t>Один район, одна служба, согласованные типы обращений</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909638">
                <a:tc>
                  <a:txBody>
                    <a:bodyPr/>
                    <a:lstStyle/>
                    <a:p>
                      <a:r>
                        <a:rPr sz="1950" b="1">
                          <a:solidFill>
                            <a:srgbClr val="087F83"/>
                          </a:solidFill>
                          <a:latin typeface="Manrope"/>
                          <a:ea typeface="Manrope"/>
                          <a:cs typeface="Manrope"/>
                        </a:rPr>
                        <a:t>Участники</a:t>
                      </a:r>
                    </a:p>
                  </a:txBody>
                  <a:tcPr anchor="ctr">
                    <a:lnL w="0">
                      <a:noFill/>
                    </a:lnL>
                    <a:lnR w="0">
                      <a:noFill/>
                    </a:lnR>
                    <a:lnT>
                      <a:noFill/>
                    </a:lnT>
                    <a:lnB w="0">
                      <a:noFill/>
                    </a:lnB>
                    <a:solidFill>
                      <a:srgbClr val="FFFFFF"/>
                    </a:solidFill>
                  </a:tcPr>
                </a:tc>
                <a:tc>
                  <a:txBody>
                    <a:bodyPr/>
                    <a:lstStyle/>
                    <a:p>
                      <a:r>
                        <a:rPr sz="2025" b="0">
                          <a:solidFill>
                            <a:srgbClr val="12343E"/>
                          </a:solidFill>
                          <a:latin typeface="Golos Text"/>
                          <a:ea typeface="Golos Text"/>
                          <a:cs typeface="Golos Text"/>
                        </a:rPr>
                        <a:t>Куратор, руководитель, бригада и независимый проверяющий</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909638">
                <a:tc>
                  <a:txBody>
                    <a:bodyPr/>
                    <a:lstStyle/>
                    <a:p>
                      <a:r>
                        <a:rPr sz="1950" b="1">
                          <a:solidFill>
                            <a:srgbClr val="087F83"/>
                          </a:solidFill>
                          <a:latin typeface="Manrope"/>
                          <a:ea typeface="Manrope"/>
                          <a:cs typeface="Manrope"/>
                        </a:rPr>
                        <a:t>Измерения</a:t>
                      </a:r>
                    </a:p>
                  </a:txBody>
                  <a:tcPr anchor="ctr">
                    <a:lnL w="0">
                      <a:noFill/>
                    </a:lnL>
                    <a:lnR w="0">
                      <a:noFill/>
                    </a:lnR>
                    <a:lnT>
                      <a:noFill/>
                    </a:lnT>
                    <a:lnB w="0">
                      <a:noFill/>
                    </a:lnB>
                    <a:solidFill>
                      <a:srgbClr val="F3F7F7"/>
                    </a:solidFill>
                  </a:tcPr>
                </a:tc>
                <a:tc>
                  <a:txBody>
                    <a:bodyPr/>
                    <a:lstStyle/>
                    <a:p>
                      <a:r>
                        <a:rPr sz="2025" b="0">
                          <a:solidFill>
                            <a:srgbClr val="12343E"/>
                          </a:solidFill>
                          <a:latin typeface="Golos Text"/>
                          <a:ea typeface="Golos Text"/>
                          <a:cs typeface="Golos Text"/>
                        </a:rPr>
                        <a:t>Время принятия, срок устранения, возвраты и доставка ответа</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909638">
                <a:tc>
                  <a:txBody>
                    <a:bodyPr/>
                    <a:lstStyle/>
                    <a:p>
                      <a:r>
                        <a:rPr sz="1950" b="1">
                          <a:solidFill>
                            <a:srgbClr val="087F83"/>
                          </a:solidFill>
                          <a:latin typeface="Manrope"/>
                          <a:ea typeface="Manrope"/>
                          <a:cs typeface="Manrope"/>
                        </a:rPr>
                        <a:t>Приёмка</a:t>
                      </a:r>
                    </a:p>
                  </a:txBody>
                  <a:tcPr anchor="ctr">
                    <a:lnL w="0">
                      <a:noFill/>
                    </a:lnL>
                    <a:lnR w="0">
                      <a:noFill/>
                    </a:lnR>
                    <a:lnT>
                      <a:noFill/>
                    </a:lnT>
                    <a:lnB w="0">
                      <a:noFill/>
                    </a:lnB>
                    <a:solidFill>
                      <a:srgbClr val="FFFFFF"/>
                    </a:solidFill>
                  </a:tcPr>
                </a:tc>
                <a:tc>
                  <a:txBody>
                    <a:bodyPr/>
                    <a:lstStyle/>
                    <a:p>
                      <a:r>
                        <a:rPr sz="2025" b="0">
                          <a:solidFill>
                            <a:srgbClr val="12343E"/>
                          </a:solidFill>
                          <a:latin typeface="Golos Text"/>
                          <a:ea typeface="Golos Text"/>
                          <a:cs typeface="Golos Text"/>
                        </a:rPr>
                        <a:t>Полный путь на реальных обращениях и согласованный отчёт</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1320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9232E"/>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44D21AD3-CF5E-4908-BC1A-44D3843CA59F}"/>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62D3BE"/>
                </a:solidFill>
                <a:latin typeface="Manrope"/>
                <a:ea typeface="Manrope"/>
                <a:cs typeface="Manrope"/>
              </a:defRPr>
            </a:defPPr>
          </a:lstStyle>
          <a:p>
            <a:pPr>
              <a:defRPr sz="1200" b="1">
                <a:solidFill>
                  <a:srgbClr val="62D3BE"/>
                </a:solidFill>
                <a:latin typeface="Manrope"/>
                <a:ea typeface="Manrope"/>
                <a:cs typeface="Manrope"/>
              </a:defRPr>
            </a:pPr>
            <a:r>
              <a:rPr sz="1200" b="1">
                <a:solidFill>
                  <a:srgbClr val="62D3BE"/>
                </a:solidFill>
                <a:latin typeface="Manrope"/>
                <a:ea typeface="Manrope"/>
                <a:cs typeface="Manrope"/>
              </a:rPr>
              <a:t>08 / ПРЕДЛОЖЕНИЕ</a:t>
            </a:r>
          </a:p>
        </p:txBody>
      </p:sp>
      <p:sp>
        <p:nvSpPr>
          <p:cNvPr id="2" name="footer">
            <a:extLst>
              <a:ext uri="{FF2B5EF4-FFF2-40B4-BE49-F238E27FC236}">
                <a16:creationId xmlns:a16="http://schemas.microsoft.com/office/drawing/2014/main" id="{D57938A2-1595-4C17-9332-6AFF3A6149FF}"/>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A3BBC3"/>
                </a:solidFill>
                <a:latin typeface="Golos Text"/>
                <a:ea typeface="Golos Text"/>
                <a:cs typeface="Golos Text"/>
              </a:defRPr>
            </a:defPPr>
          </a:lstStyle>
          <a:p>
            <a:pPr>
              <a:defRPr sz="1125" b="0">
                <a:solidFill>
                  <a:srgbClr val="A3BBC3"/>
                </a:solidFill>
                <a:latin typeface="Golos Text"/>
                <a:ea typeface="Golos Text"/>
                <a:cs typeface="Golos Text"/>
              </a:defRPr>
            </a:pPr>
            <a:r>
              <a:rPr sz="1125" b="0">
                <a:solidFill>
                  <a:srgbClr val="A3BBC3"/>
                </a:solidFill>
                <a:latin typeface="Golos Text"/>
                <a:ea typeface="Golos Text"/>
                <a:cs typeface="Golos Text"/>
              </a:rPr>
              <a:t>ЕКЦ109+  /  Основной показ</a:t>
            </a:r>
          </a:p>
        </p:txBody>
      </p:sp>
      <p:sp>
        <p:nvSpPr>
          <p:cNvPr id="3" name="page">
            <a:extLst>
              <a:ext uri="{FF2B5EF4-FFF2-40B4-BE49-F238E27FC236}">
                <a16:creationId xmlns:a16="http://schemas.microsoft.com/office/drawing/2014/main" id="{8881AEE5-4B5E-4F83-9D31-2D851870C8FB}"/>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62D3BE"/>
                </a:solidFill>
                <a:latin typeface="Manrope"/>
                <a:ea typeface="Manrope"/>
                <a:cs typeface="Manrope"/>
              </a:defRPr>
            </a:defPPr>
          </a:lstStyle>
          <a:p>
            <a:pPr>
              <a:defRPr sz="1350" b="1">
                <a:solidFill>
                  <a:srgbClr val="62D3BE"/>
                </a:solidFill>
                <a:latin typeface="Manrope"/>
                <a:ea typeface="Manrope"/>
                <a:cs typeface="Manrope"/>
              </a:defRPr>
            </a:pPr>
            <a:r>
              <a:rPr sz="1350" b="1">
                <a:solidFill>
                  <a:srgbClr val="62D3BE"/>
                </a:solidFill>
                <a:latin typeface="Manrope"/>
                <a:ea typeface="Manrope"/>
                <a:cs typeface="Manrope"/>
              </a:rPr>
              <a:t>24</a:t>
            </a:r>
          </a:p>
        </p:txBody>
      </p:sp>
      <p:sp>
        <p:nvSpPr>
          <p:cNvPr id="4" name="title">
            <a:extLst>
              <a:ext uri="{FF2B5EF4-FFF2-40B4-BE49-F238E27FC236}">
                <a16:creationId xmlns:a16="http://schemas.microsoft.com/office/drawing/2014/main" id="{40097C15-D038-461D-BB90-67EA19ED99CF}"/>
              </a:ext>
            </a:extLst>
          </p:cNvPr>
          <p:cNvSpPr>
            <a:spLocks noGrp="1"/>
          </p:cNvSpPr>
          <p:nvPr/>
        </p:nvSpPr>
        <p:spPr>
          <a:xfrm>
            <a:off x="514350" y="1190625"/>
            <a:ext cx="11144250" cy="1571625"/>
          </a:xfrm>
          <a:prstGeom prst="rect">
            <a:avLst/>
          </a:prstGeom>
          <a:noFill/>
          <a:ln w="0">
            <a:noFill/>
          </a:ln>
        </p:spPr>
        <p:txBody>
          <a:bodyPr lIns="0" tIns="0" rIns="0" bIns="0" anchor="t">
            <a:noAutofit/>
          </a:bodyPr>
          <a:lstStyle>
            <a:defPPr>
              <a:defRPr sz="4050" b="1">
                <a:solidFill>
                  <a:srgbClr val="FFFFFF"/>
                </a:solidFill>
                <a:latin typeface="Manrope"/>
                <a:ea typeface="Manrope"/>
                <a:cs typeface="Manrope"/>
              </a:defRPr>
            </a:defPPr>
          </a:lstStyle>
          <a:p>
            <a:pPr>
              <a:defRPr sz="4050" b="1">
                <a:solidFill>
                  <a:srgbClr val="FFFFFF"/>
                </a:solidFill>
                <a:latin typeface="Manrope"/>
                <a:ea typeface="Manrope"/>
                <a:cs typeface="Manrope"/>
              </a:defRPr>
            </a:pPr>
            <a:r>
              <a:rPr sz="4050" b="1">
                <a:solidFill>
                  <a:srgbClr val="FFFFFF"/>
                </a:solidFill>
                <a:latin typeface="Manrope"/>
                <a:ea typeface="Manrope"/>
                <a:cs typeface="Manrope"/>
              </a:rPr>
              <a:t>Предлагаем пройти полный цикл</a:t>
            </a:r>
          </a:p>
          <a:p>
            <a:pPr>
              <a:defRPr sz="4050" b="1">
                <a:solidFill>
                  <a:srgbClr val="FFFFFF"/>
                </a:solidFill>
                <a:latin typeface="Manrope"/>
                <a:ea typeface="Manrope"/>
                <a:cs typeface="Manrope"/>
              </a:defRPr>
            </a:pPr>
            <a:r>
              <a:rPr sz="4050" b="1">
                <a:solidFill>
                  <a:srgbClr val="FFFFFF"/>
                </a:solidFill>
                <a:latin typeface="Manrope"/>
                <a:ea typeface="Manrope"/>
                <a:cs typeface="Manrope"/>
              </a:rPr>
              <a:t>на реальных обращениях</a:t>
            </a:r>
          </a:p>
        </p:txBody>
      </p:sp>
      <p:sp>
        <p:nvSpPr>
          <p:cNvPr id="5" name="body">
            <a:extLst>
              <a:ext uri="{FF2B5EF4-FFF2-40B4-BE49-F238E27FC236}">
                <a16:creationId xmlns:a16="http://schemas.microsoft.com/office/drawing/2014/main" id="{A59B8878-D795-4DF5-8AEB-627E929235C3}"/>
              </a:ext>
            </a:extLst>
          </p:cNvPr>
          <p:cNvSpPr>
            <a:spLocks noGrp="1"/>
          </p:cNvSpPr>
          <p:nvPr/>
        </p:nvSpPr>
        <p:spPr>
          <a:xfrm>
            <a:off x="542925" y="3333750"/>
            <a:ext cx="10668000" cy="1047750"/>
          </a:xfrm>
          <a:prstGeom prst="rect">
            <a:avLst/>
          </a:prstGeom>
          <a:noFill/>
          <a:ln w="0">
            <a:noFill/>
          </a:ln>
        </p:spPr>
        <p:txBody>
          <a:bodyPr lIns="0" tIns="0" rIns="0" bIns="0" anchor="t">
            <a:noAutofit/>
          </a:bodyPr>
          <a:lstStyle>
            <a:defPPr>
              <a:defRPr sz="2850" b="0">
                <a:solidFill>
                  <a:srgbClr val="62D3BE"/>
                </a:solidFill>
                <a:latin typeface="Golos Text"/>
                <a:ea typeface="Golos Text"/>
                <a:cs typeface="Golos Text"/>
              </a:defRPr>
            </a:defPPr>
          </a:lstStyle>
          <a:p>
            <a:pPr>
              <a:defRPr sz="2850" b="0">
                <a:solidFill>
                  <a:srgbClr val="62D3BE"/>
                </a:solidFill>
                <a:latin typeface="Golos Text"/>
                <a:ea typeface="Golos Text"/>
                <a:cs typeface="Golos Text"/>
              </a:defRPr>
            </a:pPr>
            <a:r>
              <a:rPr sz="2850" b="0">
                <a:solidFill>
                  <a:srgbClr val="62D3BE"/>
                </a:solidFill>
                <a:latin typeface="Golos Text"/>
                <a:ea typeface="Golos Text"/>
                <a:cs typeface="Golos Text"/>
              </a:rPr>
              <a:t>Для старта нужны район, служба</a:t>
            </a:r>
          </a:p>
          <a:p>
            <a:pPr>
              <a:defRPr sz="2850" b="0">
                <a:solidFill>
                  <a:srgbClr val="62D3BE"/>
                </a:solidFill>
                <a:latin typeface="Golos Text"/>
                <a:ea typeface="Golos Text"/>
                <a:cs typeface="Golos Text"/>
              </a:defRPr>
            </a:pPr>
            <a:r>
              <a:rPr sz="2850" b="0">
                <a:solidFill>
                  <a:srgbClr val="62D3BE"/>
                </a:solidFill>
                <a:latin typeface="Golos Text"/>
                <a:ea typeface="Golos Text"/>
                <a:cs typeface="Golos Text"/>
              </a:rPr>
              <a:t>и ответственный куратор</a:t>
            </a:r>
          </a:p>
        </p:txBody>
      </p:sp>
      <p:sp>
        <p:nvSpPr>
          <p:cNvPr id="6" name="body">
            <a:extLst>
              <a:ext uri="{FF2B5EF4-FFF2-40B4-BE49-F238E27FC236}">
                <a16:creationId xmlns:a16="http://schemas.microsoft.com/office/drawing/2014/main" id="{BBA6E5E4-5CF8-45B4-9661-656856D5DA71}"/>
              </a:ext>
            </a:extLst>
          </p:cNvPr>
          <p:cNvSpPr>
            <a:spLocks noGrp="1"/>
          </p:cNvSpPr>
          <p:nvPr/>
        </p:nvSpPr>
        <p:spPr>
          <a:xfrm>
            <a:off x="552450" y="5048250"/>
            <a:ext cx="10858500" cy="952500"/>
          </a:xfrm>
          <a:prstGeom prst="rect">
            <a:avLst/>
          </a:prstGeom>
          <a:noFill/>
          <a:ln w="0">
            <a:noFill/>
          </a:ln>
        </p:spPr>
        <p:txBody>
          <a:bodyPr lIns="0" tIns="0" rIns="0" bIns="0" anchor="t">
            <a:noAutofit/>
          </a:bodyPr>
          <a:lstStyle>
            <a:defPPr>
              <a:defRPr sz="1725" b="0">
                <a:solidFill>
                  <a:srgbClr val="C6DCE2"/>
                </a:solidFill>
                <a:latin typeface="Golos Text"/>
                <a:ea typeface="Golos Text"/>
                <a:cs typeface="Golos Text"/>
              </a:defRPr>
            </a:defPPr>
          </a:lstStyle>
          <a:p>
            <a:pPr>
              <a:defRPr sz="1725" b="0">
                <a:solidFill>
                  <a:srgbClr val="C6DCE2"/>
                </a:solidFill>
                <a:latin typeface="Golos Text"/>
                <a:ea typeface="Golos Text"/>
                <a:cs typeface="Golos Text"/>
              </a:defRPr>
            </a:pPr>
            <a:r>
              <a:rPr sz="1725" b="0">
                <a:solidFill>
                  <a:srgbClr val="C6DCE2"/>
                </a:solidFill>
                <a:latin typeface="Golos Text"/>
                <a:ea typeface="Golos Text"/>
                <a:cs typeface="Golos Text"/>
              </a:rPr>
              <a:t>ЕКЦ109+ / PACTIQO</a:t>
            </a:r>
          </a:p>
          <a:p>
            <a:pPr>
              <a:defRPr sz="1725" b="0">
                <a:solidFill>
                  <a:srgbClr val="C6DCE2"/>
                </a:solidFill>
                <a:latin typeface="Golos Text"/>
                <a:ea typeface="Golos Text"/>
                <a:cs typeface="Golos Text"/>
              </a:defRPr>
            </a:pPr>
            <a:r>
              <a:rPr sz="1725" b="0">
                <a:solidFill>
                  <a:srgbClr val="C6DCE2"/>
                </a:solidFill>
                <a:latin typeface="Golos Text"/>
                <a:ea typeface="Golos Text"/>
                <a:cs typeface="Golos Text"/>
              </a:rPr>
              <a:t>Руслан Машкенов · основатель и алгоритмист</a:t>
            </a:r>
          </a:p>
          <a:p>
            <a:pPr>
              <a:defRPr sz="1725" b="0">
                <a:solidFill>
                  <a:srgbClr val="C6DCE2"/>
                </a:solidFill>
                <a:latin typeface="Golos Text"/>
                <a:ea typeface="Golos Text"/>
                <a:cs typeface="Golos Text"/>
              </a:defRPr>
            </a:pPr>
            <a:r>
              <a:rPr sz="1725" b="0">
                <a:solidFill>
                  <a:srgbClr val="C6DCE2"/>
                </a:solidFill>
                <a:latin typeface="Golos Text"/>
                <a:ea typeface="Golos Text"/>
                <a:cs typeface="Golos Text"/>
              </a:rPr>
              <a:t>rmashkenov@gmail.com · +7 700 188 83 72</a:t>
            </a:r>
          </a:p>
        </p:txBody>
      </p:sp>
    </p:spTree>
    <p:extLst>
      <p:ext uri="{BB962C8B-B14F-4D97-AF65-F5344CB8AC3E}">
        <p14:creationId xmlns:p14="http://schemas.microsoft.com/office/powerpoint/2010/main" val="156703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F0898904-27BC-46E0-8E22-2440DA3B2141}"/>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ПРИЛОЖЕНИЕ / ВОПРОСЫ КОМИССИИ</a:t>
            </a:r>
          </a:p>
        </p:txBody>
      </p:sp>
      <p:sp>
        <p:nvSpPr>
          <p:cNvPr id="2" name="title">
            <a:extLst>
              <a:ext uri="{FF2B5EF4-FFF2-40B4-BE49-F238E27FC236}">
                <a16:creationId xmlns:a16="http://schemas.microsoft.com/office/drawing/2014/main" id="{C76A36C1-6C46-43EA-9977-220C30352BF8}"/>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Вопросы о WhatsApp и доставке</a:t>
            </a:r>
          </a:p>
        </p:txBody>
      </p:sp>
      <p:sp>
        <p:nvSpPr>
          <p:cNvPr id="3" name="footer">
            <a:extLst>
              <a:ext uri="{FF2B5EF4-FFF2-40B4-BE49-F238E27FC236}">
                <a16:creationId xmlns:a16="http://schemas.microsoft.com/office/drawing/2014/main" id="{4FAF84A7-4B58-4691-B7DF-8EDD4EA20C91}"/>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Резерв для ответов</a:t>
            </a:r>
          </a:p>
        </p:txBody>
      </p:sp>
      <p:sp>
        <p:nvSpPr>
          <p:cNvPr id="4" name="page">
            <a:extLst>
              <a:ext uri="{FF2B5EF4-FFF2-40B4-BE49-F238E27FC236}">
                <a16:creationId xmlns:a16="http://schemas.microsoft.com/office/drawing/2014/main" id="{E3920040-77BF-40F1-AF6E-C31529C85572}"/>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25</a:t>
            </a:r>
          </a:p>
        </p:txBody>
      </p:sp>
      <p:graphicFrame>
        <p:nvGraphicFramePr>
          <p:cNvPr id="5" name="Таблица 4">
            <a:extLst>
              <a:ext uri="{FF2B5EF4-FFF2-40B4-BE49-F238E27FC236}">
                <a16:creationId xmlns:a16="http://schemas.microsoft.com/office/drawing/2014/main" id="{0569B72D-7E90-4E9D-930B-0E9E9E4409BF}"/>
              </a:ext>
            </a:extLst>
          </p:cNvPr>
          <p:cNvGraphicFramePr/>
          <p:nvPr/>
        </p:nvGraphicFramePr>
        <p:xfrm>
          <a:off x="514350" y="1676400"/>
          <a:ext cx="11163300" cy="4381500"/>
        </p:xfrm>
        <a:graphic>
          <a:graphicData uri="http://schemas.openxmlformats.org/drawingml/2006/table">
            <a:tbl>
              <a:tblPr/>
              <a:tblGrid>
                <a:gridCol w="3238500">
                  <a:extLst>
                    <a:ext uri="{9D8B030D-6E8A-4147-A177-3AD203B41FA5}">
                      <a16:colId xmlns:a16="http://schemas.microsoft.com/office/drawing/2014/main" val="20000"/>
                    </a:ext>
                  </a:extLst>
                </a:gridCol>
                <a:gridCol w="7924800">
                  <a:extLst>
                    <a:ext uri="{9D8B030D-6E8A-4147-A177-3AD203B41FA5}">
                      <a16:colId xmlns:a16="http://schemas.microsoft.com/office/drawing/2014/main" val="20001"/>
                    </a:ext>
                  </a:extLst>
                </a:gridCol>
              </a:tblGrid>
              <a:tr h="876300">
                <a:tc>
                  <a:txBody>
                    <a:bodyPr/>
                    <a:lstStyle/>
                    <a:p>
                      <a:r>
                        <a:rPr sz="1725" b="1">
                          <a:solidFill>
                            <a:srgbClr val="087F83"/>
                          </a:solidFill>
                          <a:latin typeface="Manrope"/>
                          <a:ea typeface="Manrope"/>
                          <a:cs typeface="Manrope"/>
                        </a:rPr>
                        <a:t>Что работает сейчас?</a:t>
                      </a:r>
                    </a:p>
                  </a:txBody>
                  <a:tcPr anchor="ctr">
                    <a:lnL w="0">
                      <a:noFill/>
                    </a:lnL>
                    <a:lnR w="0">
                      <a:noFill/>
                    </a:lnR>
                    <a:lnT w="0">
                      <a:noFill/>
                    </a:lnT>
                    <a:lnB w="0">
                      <a:noFill/>
                    </a:lnB>
                    <a:solidFill>
                      <a:srgbClr val="F3F7F7"/>
                    </a:solidFill>
                  </a:tcPr>
                </a:tc>
                <a:tc>
                  <a:txBody>
                    <a:bodyPr/>
                    <a:lstStyle/>
                    <a:p>
                      <a:r>
                        <a:rPr sz="1800" b="0">
                          <a:solidFill>
                            <a:srgbClr val="12343E"/>
                          </a:solidFill>
                          <a:latin typeface="Golos Text"/>
                          <a:ea typeface="Golos Text"/>
                          <a:cs typeface="Golos Text"/>
                        </a:rPr>
                        <a:t>Переписка в CRM, подготовка сообщений и очередь исходящих.</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876300">
                <a:tc>
                  <a:txBody>
                    <a:bodyPr/>
                    <a:lstStyle/>
                    <a:p>
                      <a:r>
                        <a:rPr sz="1725" b="1">
                          <a:solidFill>
                            <a:srgbClr val="087F83"/>
                          </a:solidFill>
                          <a:latin typeface="Manrope"/>
                          <a:ea typeface="Manrope"/>
                          <a:cs typeface="Manrope"/>
                        </a:rPr>
                        <a:t>Что требуется подключить?</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Официальный канал, подтверждённый номер и учёт статусов провайдера.</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876300">
                <a:tc>
                  <a:txBody>
                    <a:bodyPr/>
                    <a:lstStyle/>
                    <a:p>
                      <a:r>
                        <a:rPr sz="1725" b="1">
                          <a:solidFill>
                            <a:srgbClr val="087F83"/>
                          </a:solidFill>
                          <a:latin typeface="Manrope"/>
                          <a:ea typeface="Manrope"/>
                          <a:cs typeface="Manrope"/>
                        </a:rPr>
                        <a:t>Когда считать ответ доставленным?</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После подтверждённого статуса канала. Запись в очереди сама по себе недостаточна.</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876300">
                <a:tc>
                  <a:txBody>
                    <a:bodyPr/>
                    <a:lstStyle/>
                    <a:p>
                      <a:r>
                        <a:rPr sz="1725" b="1">
                          <a:solidFill>
                            <a:srgbClr val="087F83"/>
                          </a:solidFill>
                          <a:latin typeface="Manrope"/>
                          <a:ea typeface="Manrope"/>
                          <a:cs typeface="Manrope"/>
                        </a:rPr>
                        <a:t>Как передать фотографию?</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Только материал текущего результата с разрешением на показ заявителю.</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r h="876300">
                <a:tc>
                  <a:txBody>
                    <a:bodyPr/>
                    <a:lstStyle/>
                    <a:p>
                      <a:r>
                        <a:rPr sz="1725" b="1">
                          <a:solidFill>
                            <a:srgbClr val="087F83"/>
                          </a:solidFill>
                          <a:latin typeface="Manrope"/>
                          <a:ea typeface="Manrope"/>
                          <a:cs typeface="Manrope"/>
                        </a:rPr>
                        <a:t>Что проверять при сбое?</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Повторную отправку без дублей, видимый статус ошибки и сохранность обращения.</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48681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F24EC638-E275-4A2E-805A-0379D9CCD102}"/>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ПРИЛОЖЕНИЕ / ВОПРОСЫ КОМИССИИ</a:t>
            </a:r>
          </a:p>
        </p:txBody>
      </p:sp>
      <p:sp>
        <p:nvSpPr>
          <p:cNvPr id="2" name="title">
            <a:extLst>
              <a:ext uri="{FF2B5EF4-FFF2-40B4-BE49-F238E27FC236}">
                <a16:creationId xmlns:a16="http://schemas.microsoft.com/office/drawing/2014/main" id="{4EEDADCE-99EF-4FBF-A31D-3DE126DC5F71}"/>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Защита решений и персональных данных</a:t>
            </a:r>
          </a:p>
        </p:txBody>
      </p:sp>
      <p:sp>
        <p:nvSpPr>
          <p:cNvPr id="3" name="footer">
            <a:extLst>
              <a:ext uri="{FF2B5EF4-FFF2-40B4-BE49-F238E27FC236}">
                <a16:creationId xmlns:a16="http://schemas.microsoft.com/office/drawing/2014/main" id="{72388264-0803-47AD-AF41-F72954237883}"/>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Резерв для ответов</a:t>
            </a:r>
          </a:p>
        </p:txBody>
      </p:sp>
      <p:sp>
        <p:nvSpPr>
          <p:cNvPr id="4" name="page">
            <a:extLst>
              <a:ext uri="{FF2B5EF4-FFF2-40B4-BE49-F238E27FC236}">
                <a16:creationId xmlns:a16="http://schemas.microsoft.com/office/drawing/2014/main" id="{0873D83B-ABE7-41CD-A6BF-1A4B613B556A}"/>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26</a:t>
            </a:r>
          </a:p>
        </p:txBody>
      </p:sp>
      <p:graphicFrame>
        <p:nvGraphicFramePr>
          <p:cNvPr id="5" name="Таблица 4">
            <a:extLst>
              <a:ext uri="{FF2B5EF4-FFF2-40B4-BE49-F238E27FC236}">
                <a16:creationId xmlns:a16="http://schemas.microsoft.com/office/drawing/2014/main" id="{AE394B52-608B-4806-B210-9AC661E8F8BB}"/>
              </a:ext>
            </a:extLst>
          </p:cNvPr>
          <p:cNvGraphicFramePr/>
          <p:nvPr/>
        </p:nvGraphicFramePr>
        <p:xfrm>
          <a:off x="514350" y="1676400"/>
          <a:ext cx="11163300" cy="4381500"/>
        </p:xfrm>
        <a:graphic>
          <a:graphicData uri="http://schemas.openxmlformats.org/drawingml/2006/table">
            <a:tbl>
              <a:tblPr/>
              <a:tblGrid>
                <a:gridCol w="3238500">
                  <a:extLst>
                    <a:ext uri="{9D8B030D-6E8A-4147-A177-3AD203B41FA5}">
                      <a16:colId xmlns:a16="http://schemas.microsoft.com/office/drawing/2014/main" val="20000"/>
                    </a:ext>
                  </a:extLst>
                </a:gridCol>
                <a:gridCol w="7924800">
                  <a:extLst>
                    <a:ext uri="{9D8B030D-6E8A-4147-A177-3AD203B41FA5}">
                      <a16:colId xmlns:a16="http://schemas.microsoft.com/office/drawing/2014/main" val="20001"/>
                    </a:ext>
                  </a:extLst>
                </a:gridCol>
              </a:tblGrid>
              <a:tr h="876300">
                <a:tc>
                  <a:txBody>
                    <a:bodyPr/>
                    <a:lstStyle/>
                    <a:p>
                      <a:r>
                        <a:rPr sz="1725" b="1">
                          <a:solidFill>
                            <a:srgbClr val="087F83"/>
                          </a:solidFill>
                          <a:latin typeface="Manrope"/>
                          <a:ea typeface="Manrope"/>
                          <a:cs typeface="Manrope"/>
                        </a:rPr>
                        <a:t>Разделение ролей</a:t>
                      </a:r>
                    </a:p>
                  </a:txBody>
                  <a:tcPr anchor="ctr">
                    <a:lnL w="0">
                      <a:noFill/>
                    </a:lnL>
                    <a:lnR w="0">
                      <a:noFill/>
                    </a:lnR>
                    <a:lnT w="0">
                      <a:noFill/>
                    </a:lnT>
                    <a:lnB w="0">
                      <a:noFill/>
                    </a:lnB>
                    <a:solidFill>
                      <a:srgbClr val="F3F7F7"/>
                    </a:solidFill>
                  </a:tcPr>
                </a:tc>
                <a:tc>
                  <a:txBody>
                    <a:bodyPr/>
                    <a:lstStyle/>
                    <a:p>
                      <a:r>
                        <a:rPr sz="1800" b="0">
                          <a:solidFill>
                            <a:srgbClr val="12343E"/>
                          </a:solidFill>
                          <a:latin typeface="Golos Text"/>
                          <a:ea typeface="Golos Text"/>
                          <a:cs typeface="Golos Text"/>
                        </a:rPr>
                        <a:t>Исполнение, независимая приёмка и оценка жителя являются разными действиями.</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876300">
                <a:tc>
                  <a:txBody>
                    <a:bodyPr/>
                    <a:lstStyle/>
                    <a:p>
                      <a:r>
                        <a:rPr sz="1725" b="1">
                          <a:solidFill>
                            <a:srgbClr val="087F83"/>
                          </a:solidFill>
                          <a:latin typeface="Manrope"/>
                          <a:ea typeface="Manrope"/>
                          <a:cs typeface="Manrope"/>
                        </a:rPr>
                        <a:t>Изоляция переписки</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Служебные сообщения и чужая персональная переписка не предназначены для жителя.</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876300">
                <a:tc>
                  <a:txBody>
                    <a:bodyPr/>
                    <a:lstStyle/>
                    <a:p>
                      <a:r>
                        <a:rPr sz="1725" b="1">
                          <a:solidFill>
                            <a:srgbClr val="087F83"/>
                          </a:solidFill>
                          <a:latin typeface="Manrope"/>
                          <a:ea typeface="Manrope"/>
                          <a:cs typeface="Manrope"/>
                        </a:rPr>
                        <a:t>Материалы</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Проверка результата и разрешение внешнего показа учитываются отдельно.</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876300">
                <a:tc>
                  <a:txBody>
                    <a:bodyPr/>
                    <a:lstStyle/>
                    <a:p>
                      <a:r>
                        <a:rPr sz="1725" b="1">
                          <a:solidFill>
                            <a:srgbClr val="087F83"/>
                          </a:solidFill>
                          <a:latin typeface="Manrope"/>
                          <a:ea typeface="Manrope"/>
                          <a:cs typeface="Manrope"/>
                        </a:rPr>
                        <a:t>Журнал</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Изменения, основания решений и исходные сроки сохраняются.</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r h="876300">
                <a:tc>
                  <a:txBody>
                    <a:bodyPr/>
                    <a:lstStyle/>
                    <a:p>
                      <a:r>
                        <a:rPr sz="1725" b="1">
                          <a:solidFill>
                            <a:srgbClr val="087F83"/>
                          </a:solidFill>
                          <a:latin typeface="Manrope"/>
                          <a:ea typeface="Manrope"/>
                          <a:cs typeface="Manrope"/>
                        </a:rPr>
                        <a:t>Перед промышленным запуском</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Проверить SSO/сеансы, права организаций, резервные копии, восстановление и доступ к файлам.</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4578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251008FE-B7F7-4FB0-BFA6-D7BC4CE09EA2}"/>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ПРИЛОЖЕНИЕ / ВОПРОСЫ КОМИССИИ</a:t>
            </a:r>
          </a:p>
        </p:txBody>
      </p:sp>
      <p:sp>
        <p:nvSpPr>
          <p:cNvPr id="2" name="title">
            <a:extLst>
              <a:ext uri="{FF2B5EF4-FFF2-40B4-BE49-F238E27FC236}">
                <a16:creationId xmlns:a16="http://schemas.microsoft.com/office/drawing/2014/main" id="{DCC6ABAB-6C8D-41CF-97EA-3275DC3B93E7}"/>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Автоматизация и роль ИИ</a:t>
            </a:r>
          </a:p>
        </p:txBody>
      </p:sp>
      <p:sp>
        <p:nvSpPr>
          <p:cNvPr id="3" name="footer">
            <a:extLst>
              <a:ext uri="{FF2B5EF4-FFF2-40B4-BE49-F238E27FC236}">
                <a16:creationId xmlns:a16="http://schemas.microsoft.com/office/drawing/2014/main" id="{E71B6AE8-08F7-4768-83CB-EB1859F2D220}"/>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Резерв для ответов</a:t>
            </a:r>
          </a:p>
        </p:txBody>
      </p:sp>
      <p:sp>
        <p:nvSpPr>
          <p:cNvPr id="4" name="page">
            <a:extLst>
              <a:ext uri="{FF2B5EF4-FFF2-40B4-BE49-F238E27FC236}">
                <a16:creationId xmlns:a16="http://schemas.microsoft.com/office/drawing/2014/main" id="{27F9F792-950C-4559-8D48-0DA94FF1A8CD}"/>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27</a:t>
            </a:r>
          </a:p>
        </p:txBody>
      </p:sp>
      <p:graphicFrame>
        <p:nvGraphicFramePr>
          <p:cNvPr id="5" name="Таблица 4">
            <a:extLst>
              <a:ext uri="{FF2B5EF4-FFF2-40B4-BE49-F238E27FC236}">
                <a16:creationId xmlns:a16="http://schemas.microsoft.com/office/drawing/2014/main" id="{B671D275-F0D0-4480-8E48-9DB6954ED085}"/>
              </a:ext>
            </a:extLst>
          </p:cNvPr>
          <p:cNvGraphicFramePr/>
          <p:nvPr/>
        </p:nvGraphicFramePr>
        <p:xfrm>
          <a:off x="514350" y="1676400"/>
          <a:ext cx="11163300" cy="4381500"/>
        </p:xfrm>
        <a:graphic>
          <a:graphicData uri="http://schemas.openxmlformats.org/drawingml/2006/table">
            <a:tbl>
              <a:tblPr/>
              <a:tblGrid>
                <a:gridCol w="3238500">
                  <a:extLst>
                    <a:ext uri="{9D8B030D-6E8A-4147-A177-3AD203B41FA5}">
                      <a16:colId xmlns:a16="http://schemas.microsoft.com/office/drawing/2014/main" val="20000"/>
                    </a:ext>
                  </a:extLst>
                </a:gridCol>
                <a:gridCol w="7924800">
                  <a:extLst>
                    <a:ext uri="{9D8B030D-6E8A-4147-A177-3AD203B41FA5}">
                      <a16:colId xmlns:a16="http://schemas.microsoft.com/office/drawing/2014/main" val="20001"/>
                    </a:ext>
                  </a:extLst>
                </a:gridCol>
              </a:tblGrid>
              <a:tr h="876300">
                <a:tc>
                  <a:txBody>
                    <a:bodyPr/>
                    <a:lstStyle/>
                    <a:p>
                      <a:r>
                        <a:rPr sz="1725" b="1">
                          <a:solidFill>
                            <a:srgbClr val="087F83"/>
                          </a:solidFill>
                          <a:latin typeface="Manrope"/>
                          <a:ea typeface="Manrope"/>
                          <a:cs typeface="Manrope"/>
                        </a:rPr>
                        <a:t>Распределение</a:t>
                      </a:r>
                    </a:p>
                  </a:txBody>
                  <a:tcPr anchor="ctr">
                    <a:lnL w="0">
                      <a:noFill/>
                    </a:lnL>
                    <a:lnR w="0">
                      <a:noFill/>
                    </a:lnR>
                    <a:lnT w="0">
                      <a:noFill/>
                    </a:lnT>
                    <a:lnB w="0">
                      <a:noFill/>
                    </a:lnB>
                    <a:solidFill>
                      <a:srgbClr val="F3F7F7"/>
                    </a:solidFill>
                  </a:tcPr>
                </a:tc>
                <a:tc>
                  <a:txBody>
                    <a:bodyPr/>
                    <a:lstStyle/>
                    <a:p>
                      <a:r>
                        <a:rPr sz="1800" b="0">
                          <a:solidFill>
                            <a:srgbClr val="12343E"/>
                          </a:solidFill>
                          <a:latin typeface="Golos Text"/>
                          <a:ea typeface="Golos Text"/>
                          <a:cs typeface="Golos Text"/>
                        </a:rPr>
                        <a:t>Объяснимые правила компетенции и приоритет подтверждённого паспорта объекта.</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876300">
                <a:tc>
                  <a:txBody>
                    <a:bodyPr/>
                    <a:lstStyle/>
                    <a:p>
                      <a:r>
                        <a:rPr sz="1725" b="1">
                          <a:solidFill>
                            <a:srgbClr val="087F83"/>
                          </a:solidFill>
                          <a:latin typeface="Manrope"/>
                          <a:ea typeface="Manrope"/>
                          <a:cs typeface="Manrope"/>
                        </a:rPr>
                        <a:t>Без точного адреса</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Понятный вопрос можно принять. Для выезда требуется уточнить место и ответственность.</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876300">
                <a:tc>
                  <a:txBody>
                    <a:bodyPr/>
                    <a:lstStyle/>
                    <a:p>
                      <a:r>
                        <a:rPr sz="1725" b="1">
                          <a:solidFill>
                            <a:srgbClr val="087F83"/>
                          </a:solidFill>
                          <a:latin typeface="Manrope"/>
                          <a:ea typeface="Manrope"/>
                          <a:cs typeface="Manrope"/>
                        </a:rPr>
                        <a:t>Неясные ситуации</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Причина неопределённости и уточняющий вопрос передаются куратору.</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876300">
                <a:tc>
                  <a:txBody>
                    <a:bodyPr/>
                    <a:lstStyle/>
                    <a:p>
                      <a:r>
                        <a:rPr sz="1725" b="1">
                          <a:solidFill>
                            <a:srgbClr val="087F83"/>
                          </a:solidFill>
                          <a:latin typeface="Manrope"/>
                          <a:ea typeface="Manrope"/>
                          <a:cs typeface="Manrope"/>
                        </a:rPr>
                        <a:t>Помощник</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Оперативные рекомендации строятся по фактам CRM. LLM и ASR требуют отдельного подключения и проверки.</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r h="876300">
                <a:tc>
                  <a:txBody>
                    <a:bodyPr/>
                    <a:lstStyle/>
                    <a:p>
                      <a:r>
                        <a:rPr sz="1725" b="1">
                          <a:solidFill>
                            <a:srgbClr val="087F83"/>
                          </a:solidFill>
                          <a:latin typeface="Manrope"/>
                          <a:ea typeface="Manrope"/>
                          <a:cs typeface="Manrope"/>
                        </a:rPr>
                        <a:t>Граница полномочий</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Автоматическая рекомендация не заменяет ответственное решение о закрытии дела.</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0041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74F94FFF-B5D4-49EC-BE81-8D33C2C7394E}"/>
              </a:ext>
            </a:extLst>
          </p:cNvPr>
          <p:cNvSpPr>
            <a:spLocks noGrp="1"/>
          </p:cNvSpPr>
          <p:nvPr/>
        </p:nvSpPr>
        <p:spPr>
          <a:xfrm>
            <a:off x="514350" y="266700"/>
            <a:ext cx="10096500" cy="247650"/>
          </a:xfrm>
          <a:prstGeom prst="rect">
            <a:avLst/>
          </a:prstGeom>
          <a:noFill/>
          <a:ln w="0">
            <a:noFill/>
          </a:ln>
        </p:spPr>
        <p:txBody>
          <a:bodyPr lIns="0" tIns="0" rIns="0" bIns="0" anchor="t">
            <a:noAutofit/>
          </a:bodyPr>
          <a:lstStyle>
            <a:defPPr>
              <a:defRPr sz="1200" b="1">
                <a:solidFill>
                  <a:srgbClr val="087F83"/>
                </a:solidFill>
                <a:latin typeface="Manrope"/>
                <a:ea typeface="Manrope"/>
                <a:cs typeface="Manrope"/>
              </a:defRPr>
            </a:defPPr>
          </a:lstStyle>
          <a:p>
            <a:pPr>
              <a:defRPr sz="1200" b="1">
                <a:solidFill>
                  <a:srgbClr val="087F83"/>
                </a:solidFill>
                <a:latin typeface="Manrope"/>
                <a:ea typeface="Manrope"/>
                <a:cs typeface="Manrope"/>
              </a:defRPr>
            </a:pPr>
            <a:r>
              <a:rPr sz="1200" b="1">
                <a:solidFill>
                  <a:srgbClr val="087F83"/>
                </a:solidFill>
                <a:latin typeface="Manrope"/>
                <a:ea typeface="Manrope"/>
                <a:cs typeface="Manrope"/>
              </a:rPr>
              <a:t>ПРИЛОЖЕНИЕ / ВОПРОСЫ КОМИССИИ</a:t>
            </a:r>
          </a:p>
        </p:txBody>
      </p:sp>
      <p:sp>
        <p:nvSpPr>
          <p:cNvPr id="2" name="title">
            <a:extLst>
              <a:ext uri="{FF2B5EF4-FFF2-40B4-BE49-F238E27FC236}">
                <a16:creationId xmlns:a16="http://schemas.microsoft.com/office/drawing/2014/main" id="{F046195C-8454-4F12-9636-80058E6083CF}"/>
              </a:ext>
            </a:extLst>
          </p:cNvPr>
          <p:cNvSpPr>
            <a:spLocks noGrp="1"/>
          </p:cNvSpPr>
          <p:nvPr/>
        </p:nvSpPr>
        <p:spPr>
          <a:xfrm>
            <a:off x="514350" y="704850"/>
            <a:ext cx="11163300" cy="819150"/>
          </a:xfrm>
          <a:prstGeom prst="rect">
            <a:avLst/>
          </a:prstGeom>
          <a:noFill/>
          <a:ln w="0">
            <a:noFill/>
          </a:ln>
        </p:spPr>
        <p:txBody>
          <a:bodyPr lIns="0" tIns="0" rIns="0" bIns="0" anchor="t">
            <a:noAutofit/>
          </a:bodyPr>
          <a:lstStyle>
            <a:defPPr>
              <a:defRPr sz="3000" b="1">
                <a:solidFill>
                  <a:srgbClr val="12343E"/>
                </a:solidFill>
                <a:latin typeface="Manrope"/>
                <a:ea typeface="Manrope"/>
                <a:cs typeface="Manrope"/>
              </a:defRPr>
            </a:defPPr>
          </a:lstStyle>
          <a:p>
            <a:pPr>
              <a:defRPr sz="3000" b="1">
                <a:solidFill>
                  <a:srgbClr val="12343E"/>
                </a:solidFill>
                <a:latin typeface="Manrope"/>
                <a:ea typeface="Manrope"/>
                <a:cs typeface="Manrope"/>
              </a:defRPr>
            </a:pPr>
            <a:r>
              <a:rPr sz="3000" b="1">
                <a:solidFill>
                  <a:srgbClr val="12343E"/>
                </a:solidFill>
                <a:latin typeface="Manrope"/>
                <a:ea typeface="Manrope"/>
                <a:cs typeface="Manrope"/>
              </a:rPr>
              <a:t>Как измерять результат пилота</a:t>
            </a:r>
          </a:p>
        </p:txBody>
      </p:sp>
      <p:sp>
        <p:nvSpPr>
          <p:cNvPr id="3" name="footer">
            <a:extLst>
              <a:ext uri="{FF2B5EF4-FFF2-40B4-BE49-F238E27FC236}">
                <a16:creationId xmlns:a16="http://schemas.microsoft.com/office/drawing/2014/main" id="{7B357735-7CBC-43C1-B240-FECE4E210878}"/>
              </a:ext>
            </a:extLst>
          </p:cNvPr>
          <p:cNvSpPr>
            <a:spLocks noGrp="1"/>
          </p:cNvSpPr>
          <p:nvPr/>
        </p:nvSpPr>
        <p:spPr>
          <a:xfrm>
            <a:off x="514350" y="6496050"/>
            <a:ext cx="8572500" cy="209550"/>
          </a:xfrm>
          <a:prstGeom prst="rect">
            <a:avLst/>
          </a:prstGeom>
          <a:noFill/>
          <a:ln w="0">
            <a:noFill/>
          </a:ln>
        </p:spPr>
        <p:txBody>
          <a:bodyPr lIns="0" tIns="0" rIns="0" bIns="0" anchor="t">
            <a:noAutofit/>
          </a:bodyPr>
          <a:lstStyle>
            <a:defPPr>
              <a:defRPr sz="1125" b="0">
                <a:solidFill>
                  <a:srgbClr val="5E767E"/>
                </a:solidFill>
                <a:latin typeface="Golos Text"/>
                <a:ea typeface="Golos Text"/>
                <a:cs typeface="Golos Text"/>
              </a:defRPr>
            </a:defPPr>
          </a:lstStyle>
          <a:p>
            <a:pPr>
              <a:defRPr sz="1125" b="0">
                <a:solidFill>
                  <a:srgbClr val="5E767E"/>
                </a:solidFill>
                <a:latin typeface="Golos Text"/>
                <a:ea typeface="Golos Text"/>
                <a:cs typeface="Golos Text"/>
              </a:defRPr>
            </a:pPr>
            <a:r>
              <a:rPr sz="1125" b="0">
                <a:solidFill>
                  <a:srgbClr val="5E767E"/>
                </a:solidFill>
                <a:latin typeface="Golos Text"/>
                <a:ea typeface="Golos Text"/>
                <a:cs typeface="Golos Text"/>
              </a:rPr>
              <a:t>ЕКЦ109+  /  Резерв для ответов</a:t>
            </a:r>
          </a:p>
        </p:txBody>
      </p:sp>
      <p:sp>
        <p:nvSpPr>
          <p:cNvPr id="4" name="page">
            <a:extLst>
              <a:ext uri="{FF2B5EF4-FFF2-40B4-BE49-F238E27FC236}">
                <a16:creationId xmlns:a16="http://schemas.microsoft.com/office/drawing/2014/main" id="{783AC1BA-E938-4BA2-9EA5-20021F2CEC7D}"/>
              </a:ext>
            </a:extLst>
          </p:cNvPr>
          <p:cNvSpPr>
            <a:spLocks noGrp="1"/>
          </p:cNvSpPr>
          <p:nvPr/>
        </p:nvSpPr>
        <p:spPr>
          <a:xfrm>
            <a:off x="11144250" y="6467475"/>
            <a:ext cx="552450" cy="266700"/>
          </a:xfrm>
          <a:prstGeom prst="rect">
            <a:avLst/>
          </a:prstGeom>
          <a:noFill/>
          <a:ln w="0">
            <a:noFill/>
          </a:ln>
        </p:spPr>
        <p:txBody>
          <a:bodyPr lIns="0" tIns="0" rIns="0" bIns="0" anchor="t">
            <a:noAutofit/>
          </a:bodyPr>
          <a:lstStyle>
            <a:defPPr>
              <a:defRPr sz="1350" b="1">
                <a:solidFill>
                  <a:srgbClr val="087F83"/>
                </a:solidFill>
                <a:latin typeface="Manrope"/>
                <a:ea typeface="Manrope"/>
                <a:cs typeface="Manrope"/>
              </a:defRPr>
            </a:defPPr>
          </a:lstStyle>
          <a:p>
            <a:pPr>
              <a:defRPr sz="1350" b="1">
                <a:solidFill>
                  <a:srgbClr val="087F83"/>
                </a:solidFill>
                <a:latin typeface="Manrope"/>
                <a:ea typeface="Manrope"/>
                <a:cs typeface="Manrope"/>
              </a:defRPr>
            </a:pPr>
            <a:r>
              <a:rPr sz="1350" b="1">
                <a:solidFill>
                  <a:srgbClr val="087F83"/>
                </a:solidFill>
                <a:latin typeface="Manrope"/>
                <a:ea typeface="Manrope"/>
                <a:cs typeface="Manrope"/>
              </a:rPr>
              <a:t>28</a:t>
            </a:r>
          </a:p>
        </p:txBody>
      </p:sp>
      <p:graphicFrame>
        <p:nvGraphicFramePr>
          <p:cNvPr id="5" name="Таблица 4">
            <a:extLst>
              <a:ext uri="{FF2B5EF4-FFF2-40B4-BE49-F238E27FC236}">
                <a16:creationId xmlns:a16="http://schemas.microsoft.com/office/drawing/2014/main" id="{F6580E2A-8A09-424E-A02C-EA644AB04150}"/>
              </a:ext>
            </a:extLst>
          </p:cNvPr>
          <p:cNvGraphicFramePr/>
          <p:nvPr/>
        </p:nvGraphicFramePr>
        <p:xfrm>
          <a:off x="514350" y="1676400"/>
          <a:ext cx="11163300" cy="4381500"/>
        </p:xfrm>
        <a:graphic>
          <a:graphicData uri="http://schemas.openxmlformats.org/drawingml/2006/table">
            <a:tbl>
              <a:tblPr/>
              <a:tblGrid>
                <a:gridCol w="3238500">
                  <a:extLst>
                    <a:ext uri="{9D8B030D-6E8A-4147-A177-3AD203B41FA5}">
                      <a16:colId xmlns:a16="http://schemas.microsoft.com/office/drawing/2014/main" val="20000"/>
                    </a:ext>
                  </a:extLst>
                </a:gridCol>
                <a:gridCol w="7924800">
                  <a:extLst>
                    <a:ext uri="{9D8B030D-6E8A-4147-A177-3AD203B41FA5}">
                      <a16:colId xmlns:a16="http://schemas.microsoft.com/office/drawing/2014/main" val="20001"/>
                    </a:ext>
                  </a:extLst>
                </a:gridCol>
              </a:tblGrid>
              <a:tr h="876300">
                <a:tc>
                  <a:txBody>
                    <a:bodyPr/>
                    <a:lstStyle/>
                    <a:p>
                      <a:r>
                        <a:rPr sz="1725" b="1">
                          <a:solidFill>
                            <a:srgbClr val="087F83"/>
                          </a:solidFill>
                          <a:latin typeface="Manrope"/>
                          <a:ea typeface="Manrope"/>
                          <a:cs typeface="Manrope"/>
                        </a:rPr>
                        <a:t>Время принятия</a:t>
                      </a:r>
                    </a:p>
                  </a:txBody>
                  <a:tcPr anchor="ctr">
                    <a:lnL w="0">
                      <a:noFill/>
                    </a:lnL>
                    <a:lnR w="0">
                      <a:noFill/>
                    </a:lnR>
                    <a:lnT w="0">
                      <a:noFill/>
                    </a:lnT>
                    <a:lnB w="0">
                      <a:noFill/>
                    </a:lnB>
                    <a:solidFill>
                      <a:srgbClr val="F3F7F7"/>
                    </a:solidFill>
                  </a:tcPr>
                </a:tc>
                <a:tc>
                  <a:txBody>
                    <a:bodyPr/>
                    <a:lstStyle/>
                    <a:p>
                      <a:r>
                        <a:rPr sz="1800" b="0">
                          <a:solidFill>
                            <a:srgbClr val="12343E"/>
                          </a:solidFill>
                          <a:latin typeface="Golos Text"/>
                          <a:ea typeface="Golos Text"/>
                          <a:cs typeface="Golos Text"/>
                        </a:rPr>
                        <a:t>От регистрации до явного принятия ответственной организацией.</a:t>
                      </a:r>
                    </a:p>
                  </a:txBody>
                  <a:tcPr anchor="ctr">
                    <a:lnL>
                      <a:noFill/>
                    </a:lnL>
                    <a:lnR w="0">
                      <a:noFill/>
                    </a:lnR>
                    <a:lnT w="0">
                      <a:noFill/>
                    </a:lnT>
                    <a:lnB w="0">
                      <a:noFill/>
                    </a:lnB>
                    <a:solidFill>
                      <a:srgbClr val="F3F7F7"/>
                    </a:solidFill>
                  </a:tcPr>
                </a:tc>
                <a:extLst>
                  <a:ext uri="{0D108BD9-81ED-4DB2-BD59-A6C34878D82A}">
                    <a16:rowId xmlns:a16="http://schemas.microsoft.com/office/drawing/2014/main" val="10000"/>
                  </a:ext>
                </a:extLst>
              </a:tr>
              <a:tr h="876300">
                <a:tc>
                  <a:txBody>
                    <a:bodyPr/>
                    <a:lstStyle/>
                    <a:p>
                      <a:r>
                        <a:rPr sz="1725" b="1">
                          <a:solidFill>
                            <a:srgbClr val="087F83"/>
                          </a:solidFill>
                          <a:latin typeface="Manrope"/>
                          <a:ea typeface="Manrope"/>
                          <a:cs typeface="Manrope"/>
                        </a:rPr>
                        <a:t>Время устранения</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От регистрации до независимой приёмки, с отдельно видимыми задержками.</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1"/>
                  </a:ext>
                </a:extLst>
              </a:tr>
              <a:tr h="876300">
                <a:tc>
                  <a:txBody>
                    <a:bodyPr/>
                    <a:lstStyle/>
                    <a:p>
                      <a:r>
                        <a:rPr sz="1725" b="1">
                          <a:solidFill>
                            <a:srgbClr val="087F83"/>
                          </a:solidFill>
                          <a:latin typeface="Manrope"/>
                          <a:ea typeface="Manrope"/>
                          <a:cs typeface="Manrope"/>
                        </a:rPr>
                        <a:t>Качество</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Доля возвратов на доработку и повторных открытий за согласованный период.</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2"/>
                  </a:ext>
                </a:extLst>
              </a:tr>
              <a:tr h="876300">
                <a:tc>
                  <a:txBody>
                    <a:bodyPr/>
                    <a:lstStyle/>
                    <a:p>
                      <a:r>
                        <a:rPr sz="1725" b="1">
                          <a:solidFill>
                            <a:srgbClr val="087F83"/>
                          </a:solidFill>
                          <a:latin typeface="Manrope"/>
                          <a:ea typeface="Manrope"/>
                          <a:cs typeface="Manrope"/>
                        </a:rPr>
                        <a:t>Обратная связь</a:t>
                      </a:r>
                    </a:p>
                  </a:txBody>
                  <a:tcPr anchor="ctr">
                    <a:lnL w="0">
                      <a:noFill/>
                    </a:lnL>
                    <a:lnR w="0">
                      <a:noFill/>
                    </a:lnR>
                    <a:lnT>
                      <a:noFill/>
                    </a:lnT>
                    <a:lnB w="0">
                      <a:noFill/>
                    </a:lnB>
                    <a:solidFill>
                      <a:srgbClr val="FFFFFF"/>
                    </a:solidFill>
                  </a:tcPr>
                </a:tc>
                <a:tc>
                  <a:txBody>
                    <a:bodyPr/>
                    <a:lstStyle/>
                    <a:p>
                      <a:r>
                        <a:rPr sz="1800" b="0">
                          <a:solidFill>
                            <a:srgbClr val="12343E"/>
                          </a:solidFill>
                          <a:latin typeface="Golos Text"/>
                          <a:ea typeface="Golos Text"/>
                          <a:cs typeface="Golos Text"/>
                        </a:rPr>
                        <a:t>Доставка ответа с разрешённым фото и отдельная доля подтверждений жителей.</a:t>
                      </a:r>
                    </a:p>
                  </a:txBody>
                  <a:tcPr anchor="ctr">
                    <a:lnL>
                      <a:noFill/>
                    </a:lnL>
                    <a:lnR w="0">
                      <a:noFill/>
                    </a:lnR>
                    <a:lnT>
                      <a:noFill/>
                    </a:lnT>
                    <a:lnB w="0">
                      <a:noFill/>
                    </a:lnB>
                    <a:solidFill>
                      <a:srgbClr val="FFFFFF"/>
                    </a:solidFill>
                  </a:tcPr>
                </a:tc>
                <a:extLst>
                  <a:ext uri="{0D108BD9-81ED-4DB2-BD59-A6C34878D82A}">
                    <a16:rowId xmlns:a16="http://schemas.microsoft.com/office/drawing/2014/main" val="10003"/>
                  </a:ext>
                </a:extLst>
              </a:tr>
              <a:tr h="876300">
                <a:tc>
                  <a:txBody>
                    <a:bodyPr/>
                    <a:lstStyle/>
                    <a:p>
                      <a:r>
                        <a:rPr sz="1725" b="1">
                          <a:solidFill>
                            <a:srgbClr val="087F83"/>
                          </a:solidFill>
                          <a:latin typeface="Manrope"/>
                          <a:ea typeface="Manrope"/>
                          <a:cs typeface="Manrope"/>
                        </a:rPr>
                        <a:t>Метод сравнения</a:t>
                      </a:r>
                    </a:p>
                  </a:txBody>
                  <a:tcPr anchor="ctr">
                    <a:lnL w="0">
                      <a:noFill/>
                    </a:lnL>
                    <a:lnR w="0">
                      <a:noFill/>
                    </a:lnR>
                    <a:lnT>
                      <a:noFill/>
                    </a:lnT>
                    <a:lnB w="0">
                      <a:noFill/>
                    </a:lnB>
                    <a:solidFill>
                      <a:srgbClr val="F3F7F7"/>
                    </a:solidFill>
                  </a:tcPr>
                </a:tc>
                <a:tc>
                  <a:txBody>
                    <a:bodyPr/>
                    <a:lstStyle/>
                    <a:p>
                      <a:r>
                        <a:rPr sz="1800" b="0">
                          <a:solidFill>
                            <a:srgbClr val="12343E"/>
                          </a:solidFill>
                          <a:latin typeface="Golos Text"/>
                          <a:ea typeface="Golos Text"/>
                          <a:cs typeface="Golos Text"/>
                        </a:rPr>
                        <a:t>Одинаковые типы и сложность дел, единый период, исходный замер до запуска.</a:t>
                      </a:r>
                    </a:p>
                  </a:txBody>
                  <a:tcPr anchor="ctr">
                    <a:lnL>
                      <a:noFill/>
                    </a:lnL>
                    <a:lnR w="0">
                      <a:noFill/>
                    </a:lnR>
                    <a:lnT>
                      <a:noFill/>
                    </a:lnT>
                    <a:lnB w="0">
                      <a:noFill/>
                    </a:lnB>
                    <a:solidFill>
                      <a:srgbClr val="F3F7F7"/>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07665092"/>
      </p:ext>
    </p:extLst>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Основатель и ключевая команда" descr="Руслан Машкенов; Марат Ауэзов; Альвиса Ануарова"/>
          <p:cNvPicPr/>
          <p:nvPr/>
        </p:nvPicPr>
        <p:blipFill>
          <a:blip r:embed="rIdTeamImage"/>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5403</Words>
  <Application>Microsoft Office PowerPoint</Application>
  <DocSecurity>0</DocSecurity>
  <PresentationFormat>Широкоэкранный</PresentationFormat>
  <Paragraphs>444</Paragraphs>
  <Slides>28</Slides>
  <Notes>28</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Manrope</vt:lpstr>
      <vt:lpstr>Aptos</vt:lpstr>
      <vt:lpstr>Golos Text</vt:lpstr>
      <vt:lpstr>ChatGPT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Маркет</cp:lastModifiedBy>
  <cp:revision>1</cp:revision>
  <dcterms:created xsi:type="dcterms:W3CDTF">2026-10-14T11:05:59Z</dcterms:created>
  <dcterms:modified xsi:type="dcterms:W3CDTF">2026-10-14T11:06:20Z</dcterms:modified>
</cp:coreProperties>
</file>