
<file path=[Content_Types].xml><?xml version="1.0" encoding="utf-8"?>
<ns0:Types xmlns:ns0="http://schemas.openxmlformats.org/package/2006/content-types">
  <ns0:Default Extension="bin" ContentType="image/webp"/>
  <ns0:Default Extension="fntdata" ContentType="application/x-fontdata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ppt/presentation.xml" ContentType="application/vnd.openxmlformats-officedocument.presentationml.presentation.main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slides/slide10.xml" ContentType="application/vnd.openxmlformats-officedocument.presentationml.slide+xml"/>
  <ns0:Override PartName="/ppt/slides/slide11.xml" ContentType="application/vnd.openxmlformats-officedocument.presentationml.slide+xml"/>
  <ns0:Override PartName="/ppt/slides/slide12.xml" ContentType="application/vnd.openxmlformats-officedocument.presentationml.slide+xml"/>
  <ns0:Override PartName="/ppt/slides/slide13.xml" ContentType="application/vnd.openxmlformats-officedocument.presentationml.slide+xml"/>
  <ns0:Override PartName="/ppt/slides/slide14.xml" ContentType="application/vnd.openxmlformats-officedocument.presentationml.slide+xml"/>
  <ns0:Override PartName="/ppt/slides/slide15.xml" ContentType="application/vnd.openxmlformats-officedocument.presentationml.slide+xml"/>
  <ns0:Override PartName="/ppt/slides/slide16.xml" ContentType="application/vnd.openxmlformats-officedocument.presentationml.slide+xml"/>
  <ns0:Override PartName="/ppt/slides/slide17.xml" ContentType="application/vnd.openxmlformats-officedocument.presentationml.slide+xml"/>
  <ns0:Override PartName="/ppt/slides/slide18.xml" ContentType="application/vnd.openxmlformats-officedocument.presentationml.slide+xml"/>
  <ns0:Override PartName="/ppt/slides/slide19.xml" ContentType="application/vnd.openxmlformats-officedocument.presentationml.slide+xml"/>
  <ns0:Override PartName="/ppt/slides/slide20.xml" ContentType="application/vnd.openxmlformats-officedocument.presentationml.slide+xml"/>
  <ns0:Override PartName="/ppt/slides/slide21.xml" ContentType="application/vnd.openxmlformats-officedocument.presentationml.slide+xml"/>
  <ns0:Override PartName="/ppt/slides/slide22.xml" ContentType="application/vnd.openxmlformats-officedocument.presentationml.slide+xml"/>
  <ns0:Override PartName="/ppt/slides/slide23.xml" ContentType="application/vnd.openxmlformats-officedocument.presentationml.slide+xml"/>
  <ns0:Override PartName="/ppt/notesMasters/notesMaster1.xml" ContentType="application/vnd.openxmlformats-officedocument.presentationml.notesMaster+xml"/>
  <ns0:Override PartName="/ppt/presProps.xml" ContentType="application/vnd.openxmlformats-officedocument.presentationml.presProps+xml"/>
  <ns0:Override PartName="/ppt/viewProps.xml" ContentType="application/vnd.openxmlformats-officedocument.presentationml.viewProps+xml"/>
  <ns0:Override PartName="/ppt/theme/theme1.xml" ContentType="application/vnd.openxmlformats-officedocument.theme+xml"/>
  <ns0:Override PartName="/ppt/tableStyles.xml" ContentType="application/vnd.openxmlformats-officedocument.presentationml.tableStyles+xml"/>
  <ns0:Override PartName="/ppt/slideLayouts/slideLayout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theme/theme2.xml" ContentType="application/vnd.openxmlformats-officedocument.theme+xml"/>
  <ns0:Override PartName="/ppt/notesSlides/notesSlide1.xml" ContentType="application/vnd.openxmlformats-officedocument.presentationml.notesSlide+xml"/>
  <ns0:Override PartName="/ppt/notesSlides/notesSlide2.xml" ContentType="application/vnd.openxmlformats-officedocument.presentationml.notesSlide+xml"/>
  <ns0:Override PartName="/ppt/notesSlides/notesSlide3.xml" ContentType="application/vnd.openxmlformats-officedocument.presentationml.notesSlide+xml"/>
  <ns0:Override PartName="/ppt/notesSlides/notesSlide4.xml" ContentType="application/vnd.openxmlformats-officedocument.presentationml.notesSlide+xml"/>
  <ns0:Override PartName="/ppt/notesSlides/notesSlide5.xml" ContentType="application/vnd.openxmlformats-officedocument.presentationml.notesSlide+xml"/>
  <ns0:Override PartName="/ppt/notesSlides/notesSlide6.xml" ContentType="application/vnd.openxmlformats-officedocument.presentationml.notesSlide+xml"/>
  <ns0:Override PartName="/ppt/notesSlides/notesSlide7.xml" ContentType="application/vnd.openxmlformats-officedocument.presentationml.notesSlide+xml"/>
  <ns0:Override PartName="/ppt/notesSlides/notesSlide8.xml" ContentType="application/vnd.openxmlformats-officedocument.presentationml.notesSlide+xml"/>
  <ns0:Override PartName="/ppt/notesSlides/notesSlide9.xml" ContentType="application/vnd.openxmlformats-officedocument.presentationml.notesSlide+xml"/>
  <ns0:Override PartName="/ppt/notesSlides/notesSlide10.xml" ContentType="application/vnd.openxmlformats-officedocument.presentationml.notesSlide+xml"/>
  <ns0:Override PartName="/ppt/notesSlides/notesSlide11.xml" ContentType="application/vnd.openxmlformats-officedocument.presentationml.notesSlide+xml"/>
  <ns0:Override PartName="/ppt/notesSlides/notesSlide12.xml" ContentType="application/vnd.openxmlformats-officedocument.presentationml.notesSlide+xml"/>
  <ns0:Override PartName="/ppt/notesSlides/notesSlide13.xml" ContentType="application/vnd.openxmlformats-officedocument.presentationml.notesSlide+xml"/>
  <ns0:Override PartName="/ppt/notesSlides/notesSlide14.xml" ContentType="application/vnd.openxmlformats-officedocument.presentationml.notesSlide+xml"/>
  <ns0:Override PartName="/ppt/notesSlides/notesSlide15.xml" ContentType="application/vnd.openxmlformats-officedocument.presentationml.notesSlide+xml"/>
  <ns0:Override PartName="/ppt/notesSlides/notesSlide16.xml" ContentType="application/vnd.openxmlformats-officedocument.presentationml.notesSlide+xml"/>
  <ns0:Override PartName="/ppt/notesSlides/notesSlide17.xml" ContentType="application/vnd.openxmlformats-officedocument.presentationml.notesSlide+xml"/>
  <ns0:Override PartName="/ppt/notesSlides/notesSlide18.xml" ContentType="application/vnd.openxmlformats-officedocument.presentationml.notesSlide+xml"/>
  <ns0:Override PartName="/ppt/notesSlides/notesSlide19.xml" ContentType="application/vnd.openxmlformats-officedocument.presentationml.notesSlide+xml"/>
  <ns0:Override PartName="/ppt/notesSlides/notesSlide20.xml" ContentType="application/vnd.openxmlformats-officedocument.presentationml.notesSlide+xml"/>
  <ns0:Override PartName="/ppt/notesSlides/notesSlide21.xml" ContentType="application/vnd.openxmlformats-officedocument.presentationml.notesSlide+xml"/>
  <ns0:Override PartName="/ppt/notesSlides/notesSlide22.xml" ContentType="application/vnd.openxmlformats-officedocument.presentationml.notesSlide+xml"/>
  <ns0:Override PartName="/ppt/notesSlides/notesSlide23.xml" ContentType="application/vnd.openxmlformats-officedocument.presentationml.notesSlide+xml"/>
  <ns0:Override PartName="/docProps/core.xml" ContentType="application/vnd.openxmlformats-package.core-properties+xml"/>
  <ns0:Override PartName="/docProps/app.xml" ContentType="application/vnd.openxmlformats-officedocument.extended-properties+xml"/>
  <ns0:Override PartName="/ppt/slides/slide24.xml" ContentType="application/vnd.openxmlformats-officedocument.presentationml.slide+xml"/>
  <ns0:Override PartName="/ppt/slides/slide25.xml" ContentType="application/vnd.openxmlformats-officedocument.presentationml.slide+xml"/>
  <ns0:Override PartName="/ppt/slides/slide26.xml" ContentType="application/vnd.openxmlformats-officedocument.presentationml.slide+xml"/>
  <ns0:Override PartName="/ppt/slides/slide27.xml" ContentType="application/vnd.openxmlformats-officedocument.presentationml.slide+xml"/>
  <ns0:Override PartName="/ppt/slides/slide28.xml" ContentType="application/vnd.openxmlformats-officedocument.presentationml.slide+xml"/>
  <ns0:Override PartName="/ppt/slides/slide29.xml" ContentType="application/vnd.openxmlformats-officedocument.presentationml.slide+xml"/>
  <ns0:Override PartName="/ppt/slides/slide30.xml" ContentType="application/vnd.openxmlformats-officedocument.presentationml.slide+xml"/>
  <ns0:Override PartName="/ppt/slides/slide31.xml" ContentType="application/vnd.openxmlformats-officedocument.presentationml.slide+xml"/>
</ns0: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embedTrueTypeFonts="1">
  <ns0:sldMasterIdLst>
    <ns0:sldMasterId id="2147483648" ns1:id="rId1"/>
  </ns0:sldMasterIdLst>
  <ns0:notesMasterIdLst>
    <ns0:notesMasterId ns1:id="rId25"/>
  </ns0:notesMasterIdLst>
  <ns0:sldIdLst>
    <ns0:sldId id="256" ns1:id="rId2"/>
    <ns0:sldId id="257" ns1:id="rId3"/>
    <ns0:sldId id="258" ns1:id="rId4"/>
    <ns0:sldId id="259" ns1:id="rId5"/>
    <ns0:sldId id="724" ns1:id="rIdLong24"/>
    <ns0:sldId id="268" ns1:id="rId14"/>
    <ns0:sldId id="725" ns1:id="rIdLong25"/>
    <ns0:sldId id="261" ns1:id="rId7"/>
    <ns0:sldId id="262" ns1:id="rId8"/>
    <ns0:sldId id="726" ns1:id="rIdLong26"/>
    <ns0:sldId id="727" ns1:id="rIdLong27"/>
    <ns0:sldId id="269" ns1:id="rId15"/>
    <ns0:sldId id="728" ns1:id="rIdLong28"/>
    <ns0:sldId id="260" ns1:id="rId6"/>
    <ns0:sldId id="271" ns1:id="rId17"/>
    <ns0:sldId id="731" ns1:id="rIdLong31"/>
    <ns0:sldId id="272" ns1:id="rId18"/>
    <ns0:sldId id="273" ns1:id="rId19"/>
    <ns0:sldId id="274" ns1:id="rId20"/>
    <ns0:sldId id="276" ns1:id="rId22"/>
    <ns0:sldId id="278" ns1:id="rId24"/>
    <ns0:sldId id="275" ns1:id="rId21"/>
    <ns0:sldId id="730" ns1:id="rIdLong30"/>
    <ns0:sldId id="729" ns1:id="rIdLong29"/>
    <ns0:sldId id="270" ns1:id="rId16"/>
    <ns0:sldId id="277" ns1:id="rId23"/>
    <ns0:sldId id="263" ns1:id="rId9"/>
    <ns0:sldId id="264" ns1:id="rId10"/>
    <ns0:sldId id="265" ns1:id="rId11"/>
    <ns0:sldId id="266" ns1:id="rId12"/>
    <ns0:sldId id="267" ns1:id="rId13"/>
  </ns0:sldIdLst>
  <ns0:sldSz cx="12192000" cy="6858000"/>
  <ns0:notesSz cx="6858000" cy="9144000"/>
  <ns0:embeddedFontLst>
    <ns0:embeddedFont>
      <ns0:font typeface="Golos Text" panose="020B0604020202020204" charset="0"/>
      <ns0:regular ns1:id="rId26"/>
    </ns0:embeddedFont>
    <ns0:embeddedFont>
      <ns0:font typeface="Manrope" panose="020B0604020202020204" charset="0"/>
      <ns0:bold ns1:id="rId27"/>
    </ns0:embeddedFont>
  </ns0:embeddedFontLst>
  <ns0:defaultTextStyle>
    <ns2:defPPr>
      <ns2:defRPr lang="ru-RU"/>
    </ns2:defPPr>
    <ns2:lvl1pPr marL="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9144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  <ns0:modifyVerifier cryptProviderType="rsaAES" cryptAlgorithmClass="hash" cryptAlgorithmType="typeAny" cryptAlgorithmSid="14" spinCount="100000" saltData="J8/KpXr35I9oZow7ocZI7w==" hashData="pWaUPO+2IgSO0XLCN3Fo0SKn4nBkJzSzTrTk5iuLAIQDNeM3uhMC1PwtcjtP5Iv9oC61ox8Wi6CxikU/dJtsmw=="/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'1.0' encoding='utf-8'?>
<ns0:Relationships xmlns:ns0="http://schemas.openxmlformats.org/package/2006/relationships"><ns0:Relationship Id="rId8" Type="http://schemas.openxmlformats.org/officeDocument/2006/relationships/slide" Target="slides/slide7.xml" /><ns0:Relationship Id="rId13" Type="http://schemas.openxmlformats.org/officeDocument/2006/relationships/slide" Target="slides/slide12.xml" /><ns0:Relationship Id="rId18" Type="http://schemas.openxmlformats.org/officeDocument/2006/relationships/slide" Target="slides/slide17.xml" /><ns0:Relationship Id="rId26" Type="http://schemas.openxmlformats.org/officeDocument/2006/relationships/font" Target="fonts/font1.fntdata" /><ns0:Relationship Id="rId3" Type="http://schemas.openxmlformats.org/officeDocument/2006/relationships/slide" Target="slides/slide2.xml" /><ns0:Relationship Id="rId21" Type="http://schemas.openxmlformats.org/officeDocument/2006/relationships/slide" Target="slides/slide20.xml" /><ns0:Relationship Id="rId7" Type="http://schemas.openxmlformats.org/officeDocument/2006/relationships/slide" Target="slides/slide6.xml" /><ns0:Relationship Id="rId12" Type="http://schemas.openxmlformats.org/officeDocument/2006/relationships/slide" Target="slides/slide11.xml" /><ns0:Relationship Id="rId17" Type="http://schemas.openxmlformats.org/officeDocument/2006/relationships/slide" Target="slides/slide16.xml" /><ns0:Relationship Id="rId25" Type="http://schemas.openxmlformats.org/officeDocument/2006/relationships/notesMaster" Target="notesMasters/notesMaster1.xml" /><ns0:Relationship Id="rId2" Type="http://schemas.openxmlformats.org/officeDocument/2006/relationships/slide" Target="slides/slide1.xml" /><ns0:Relationship Id="rId16" Type="http://schemas.openxmlformats.org/officeDocument/2006/relationships/slide" Target="slides/slide15.xml" /><ns0:Relationship Id="rId20" Type="http://schemas.openxmlformats.org/officeDocument/2006/relationships/slide" Target="slides/slide19.xml" /><ns0:Relationship Id="rId29" Type="http://schemas.openxmlformats.org/officeDocument/2006/relationships/viewProps" Target="viewProps.xml" /><ns0:Relationship Id="rId1" Type="http://schemas.openxmlformats.org/officeDocument/2006/relationships/slideMaster" Target="slideMasters/slideMaster1.xml" /><ns0:Relationship Id="rId6" Type="http://schemas.openxmlformats.org/officeDocument/2006/relationships/slide" Target="slides/slide5.xml" /><ns0:Relationship Id="rId11" Type="http://schemas.openxmlformats.org/officeDocument/2006/relationships/slide" Target="slides/slide10.xml" /><ns0:Relationship Id="rId24" Type="http://schemas.openxmlformats.org/officeDocument/2006/relationships/slide" Target="slides/slide23.xml" /><ns0:Relationship Id="rId5" Type="http://schemas.openxmlformats.org/officeDocument/2006/relationships/slide" Target="slides/slide4.xml" /><ns0:Relationship Id="rId15" Type="http://schemas.openxmlformats.org/officeDocument/2006/relationships/slide" Target="slides/slide14.xml" /><ns0:Relationship Id="rId23" Type="http://schemas.openxmlformats.org/officeDocument/2006/relationships/slide" Target="slides/slide22.xml" /><ns0:Relationship Id="rId28" Type="http://schemas.openxmlformats.org/officeDocument/2006/relationships/presProps" Target="presProps.xml" /><ns0:Relationship Id="rId10" Type="http://schemas.openxmlformats.org/officeDocument/2006/relationships/slide" Target="slides/slide9.xml" /><ns0:Relationship Id="rId19" Type="http://schemas.openxmlformats.org/officeDocument/2006/relationships/slide" Target="slides/slide18.xml" /><ns0:Relationship Id="rId31" Type="http://schemas.openxmlformats.org/officeDocument/2006/relationships/tableStyles" Target="tableStyles.xml" /><ns0:Relationship Id="rId4" Type="http://schemas.openxmlformats.org/officeDocument/2006/relationships/slide" Target="slides/slide3.xml" /><ns0:Relationship Id="rId9" Type="http://schemas.openxmlformats.org/officeDocument/2006/relationships/slide" Target="slides/slide8.xml" /><ns0:Relationship Id="rId14" Type="http://schemas.openxmlformats.org/officeDocument/2006/relationships/slide" Target="slides/slide13.xml" /><ns0:Relationship Id="rId22" Type="http://schemas.openxmlformats.org/officeDocument/2006/relationships/slide" Target="slides/slide21.xml" /><ns0:Relationship Id="rId27" Type="http://schemas.openxmlformats.org/officeDocument/2006/relationships/font" Target="fonts/font2.fntdata" /><ns0:Relationship Id="rId30" Type="http://schemas.openxmlformats.org/officeDocument/2006/relationships/theme" Target="theme/theme1.xml" /><ns0:Relationship Id="rIdLong24" Type="http://schemas.openxmlformats.org/officeDocument/2006/relationships/slide" Target="slides/slide24.xml" /><ns0:Relationship Id="rIdLong25" Type="http://schemas.openxmlformats.org/officeDocument/2006/relationships/slide" Target="slides/slide25.xml" /><ns0:Relationship Id="rIdLong26" Type="http://schemas.openxmlformats.org/officeDocument/2006/relationships/slide" Target="slides/slide26.xml" /><ns0:Relationship Id="rIdLong27" Type="http://schemas.openxmlformats.org/officeDocument/2006/relationships/slide" Target="slides/slide27.xml" /><ns0:Relationship Id="rIdLong28" Type="http://schemas.openxmlformats.org/officeDocument/2006/relationships/slide" Target="slides/slide28.xml" /><ns0:Relationship Id="rIdLong29" Type="http://schemas.openxmlformats.org/officeDocument/2006/relationships/slide" Target="slides/slide29.xml" /><ns0:Relationship Id="rIdLong30" Type="http://schemas.openxmlformats.org/officeDocument/2006/relationships/slide" Target="slides/slide30.xml" /><ns0:Relationship Id="rIdLong31" Type="http://schemas.openxmlformats.org/officeDocument/2006/relationships/slide" Target="slides/slide31.xml" /></ns0: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Обзор продукта для воды и газа. На экране подлинный демонстрационный кабинет Шанырака. Интерактивная версия позволяет открыть последовательность город, район, улицы, дома. Источник: локальные кадры программы от 12.10.2026.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https://astanahub.com/ru/l/GTON, задачи «Учёт воды» и «Учёт газа», проверено 11.10.2026. Числа на слайде — целевые KPI задач, не достигнутые результаты PACTIQO.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После регистрации события запускается маршрут назначения и уведомления. Фактическую доставку и время реакции подтверждаем приёмкой пилота; задержка зависит от телеметрии и канала.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Открыть командный центр, показать район, красную точку и карточку события. Это демонстрационные данные, не подключённый город.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Газовая функциональность демонстрируется на модельной сети. Прогноз спроса включён в развитие и приёмку с данными оператора.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Ранее на стенде приняты сообщения двух физических Goldcard LXDG-15. Накопленные регистры 0.440 и 0.340 м³. Не суточный расход. Газ: модель 48 приборов (8+40), 12 отдельных датчиков давления.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Независимость от производителя — через поддерживаемый протокол и профиль данных. Не означает совместимость любого устройства без адаптации. Подтверждены HTTP-приём, MQTT-подписка, Modbus TCP чтение функций3/4 и настройка серверного интервала опроса. Прямые команды реальным водяным/газовым приборам не подтверждены найденной реализацией. Это отдельный этап адаптации и приёмки.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Предлагаемая коммерческая модель. Стоимость определяется после выбора приборов, интеграций и масштаба. Нет заявления о согласованных контрактах или выручке.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Предлагаемый план пилота, не обязательство уже заключённого договора. Зависит от доступа к оборудованию, архиву и согласованной площадке.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Пороговые значения согласуются до подключения. Цели программы по снижению потерь не объявляются результатом восьминедельного пилота.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Руслан Машкенов — основатель и алгоритмист; Альвиса Ануарова — сбор и систематизация информации, организационная поддержка.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Предлагаем согласовать пилот: участок, перечень оборудования, доступ к данным, ответственного специалиста, критерии приёмки. Контакты основателя приведены на слайде.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проверенные материалы PACTIQO на 09.10.2026. Редизайн 11.10.2026. Модельные значения не являются подтверждённой экономией. Обновление композиции: 11.10.2026. Основная история отдельно от инженерного приложения. Редакция13: исходные экраны района и события. Общий город доступен в веб-просмотре как дополнительный ракурс.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Источник: Metering/app/connectors/device-runtime.mjs и server.mjs. Настройка сервера не равна изменению памяти прибора. Modbus поддерживает чтение3/4, MQTT подписку. Универсальный downlink не обнаружен. Правая колонка — предлагаемый процесс интеграции, не уже выполненное аппаратное испытание.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EC40718-CBAB-4FD9-B071-FB4994471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C4111B15-3BA1-4F9F-AC28-AEF0797C3A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362C3D1-3522-486E-8B66-E78F0CE46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04A094D-D9A7-4DD5-B286-C3FA15E83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E055744-0433-4139-A300-B8713CB0D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AFD748FD-9EFC-470C-9B43-109CF68149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F1A6732-D103-4771-AD97-8BF2909E5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2187A292-D225-427C-A66E-468CC8C136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4D742D4-61F8-46A4-A760-BA8F0A346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37D5E30B-960E-4D0C-AC7F-37D8EFEF8F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Relationships xmlns="http://schemas.openxmlformats.org/package/2006/relationships"><Relationship Id="rIdTeamImage" Type="http://schemas.openxmlformats.org/officeDocument/2006/relationships/image" Target="../media/team20261021.png"/><Relationship Id="rIdLayout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LongImage" Type="http://schemas.openxmlformats.org/officeDocument/2006/relationships/image" Target="../media/long-24.png" /></ns0:Relationships>
</file>

<file path=ppt/slides/_rels/slide2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LongImage" Type="http://schemas.openxmlformats.org/officeDocument/2006/relationships/image" Target="../media/long-25.png" /></ns0:Relationships>
</file>

<file path=ppt/slides/_rels/slide2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/ns0:Relationships>
</file>

<file path=ppt/slides/_rels/slide2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/ns0:Relationships>
</file>

<file path=ppt/slides/_rels/slide28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/ns0:Relationships>
</file>

<file path=ppt/slides/_rels/slide29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/ns0:Relationships>
</file>

<file path=ppt/slides/_rels/slide30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/ns0:Relationships>
</file>

<file path=ppt/slides/_rels/slide31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6.xml" /><ns0:Relationship Id="rIdLongImage" Type="http://schemas.openxmlformats.org/officeDocument/2006/relationships/image" Target="../media/long-31.png" /></ns0:Relationships>
</file>

<file path=ppt/slides/slide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091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>
            <a:extLst>
              <a:ext uri="{FF2B5EF4-FFF2-40B4-BE49-F238E27FC236}">
                <ns2:creationId id="{FE32168F-3695-42A1-8BEF-DA4D2DDE08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640437" y="1685925"/>
            <a:ext cx="5921276" cy="3324225"/>
          </a:xfrm>
          <a:prstGeom prst="rect">
            <a:avLst/>
          </a:prstGeom>
        </p:spPr>
      </p:pic>
      <p:sp>
        <p:nvSpPr>
          <p:cNvPr id="2" name="brand">
            <a:extLst>
              <a:ext uri="{FF2B5EF4-FFF2-40B4-BE49-F238E27FC236}">
                <ns2:creationId id="{8D1F0AFB-CCE7-4570-8368-DE73F6D95B50}"/>
              </a:ext>
            </a:extLst>
          </p:cNvPr>
          <p:cNvSpPr>
            <a:spLocks noGrp="1"/>
          </p:cNvSpPr>
          <p:nvPr/>
        </p:nvSpPr>
        <p:spPr>
          <a:xfrm>
            <a:off x="504825" y="457200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PACTIQO  /  METERING</a:t>
            </a:r>
          </a:p>
        </p:txBody>
      </p:sp>
      <p:sp>
        <p:nvSpPr>
          <p:cNvPr id="3" name="body">
            <a:extLst>
              <a:ext uri="{FF2B5EF4-FFF2-40B4-BE49-F238E27FC236}">
                <ns2:creationId id="{9A9417F1-727B-41FF-9617-1C9D93B252BD}"/>
              </a:ext>
            </a:extLst>
          </p:cNvPr>
          <p:cNvSpPr>
            <a:spLocks noGrp="1"/>
          </p:cNvSpPr>
          <p:nvPr/>
        </p:nvSpPr>
        <p:spPr>
          <a:xfrm>
            <a:off x="10229850" y="495300"/>
            <a:ext cx="1571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ВОДА + ГАЗ</a:t>
            </a:r>
          </a:p>
        </p:txBody>
      </p:sp>
      <p:sp>
        <p:nvSpPr>
          <p:cNvPr id="4" name="page">
            <a:extLst>
              <a:ext uri="{FF2B5EF4-FFF2-40B4-BE49-F238E27FC236}">
                <ns2:creationId id="{94438076-4916-4ED7-8F84-221F64B6AEF3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01</a:t>
            </a:r>
          </a:p>
        </p:txBody>
      </p:sp>
      <p:sp>
        <p:nvSpPr>
          <p:cNvPr id="5" name="body">
            <a:extLst>
              <a:ext uri="{FF2B5EF4-FFF2-40B4-BE49-F238E27FC236}">
                <ns2:creationId id="{7675B863-8C9C-4096-9A70-DCFDC7A12177}"/>
              </a:ext>
            </a:extLst>
          </p:cNvPr>
          <p:cNvSpPr>
            <a:spLocks noGrp="1"/>
          </p:cNvSpPr>
          <p:nvPr/>
        </p:nvSpPr>
        <p:spPr>
          <a:xfrm>
            <a:off x="504825" y="1295400"/>
            <a:ext cx="4810125" cy="257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ОТ ПОКАЗАНИЯ К ДЕЙСТВИЮ</a:t>
            </a:r>
          </a:p>
        </p:txBody>
      </p:sp>
      <p:sp>
        <p:nvSpPr>
          <p:cNvPr id="6" name="title">
            <a:extLst>
              <a:ext uri="{FF2B5EF4-FFF2-40B4-BE49-F238E27FC236}">
                <ns2:creationId id="{7AE39A19-9FEE-4898-9108-DBACE2553BDE}"/>
              </a:ext>
            </a:extLst>
          </p:cNvPr>
          <p:cNvSpPr>
            <a:spLocks noGrp="1"/>
          </p:cNvSpPr>
          <p:nvPr/>
        </p:nvSpPr>
        <p:spPr>
          <a:xfrm>
            <a:off x="476250" y="1704975"/>
            <a:ext cx="4972050" cy="1409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125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125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125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Вся сеть.</a:t>
            </a:r>
          </a:p>
          <a:p>
            <a:pPr>
              <a:defRPr sz="4125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125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Каждый сигнал.</a:t>
            </a:r>
          </a:p>
        </p:txBody>
      </p:sp>
      <p:sp>
        <p:nvSpPr>
          <p:cNvPr id="7" name="body">
            <a:extLst>
              <a:ext uri="{FF2B5EF4-FFF2-40B4-BE49-F238E27FC236}">
                <ns2:creationId id="{F4FFF1EB-5D55-49EE-95EB-A2FFE5293D4E}"/>
              </a:ext>
            </a:extLst>
          </p:cNvPr>
          <p:cNvSpPr>
            <a:spLocks noGrp="1"/>
          </p:cNvSpPr>
          <p:nvPr/>
        </p:nvSpPr>
        <p:spPr>
          <a:xfrm>
            <a:off x="476250" y="3124200"/>
            <a:ext cx="5000625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412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Один кабинет.</a:t>
            </a:r>
          </a:p>
        </p:txBody>
      </p:sp>
      <p:sp>
        <p:nvSpPr>
          <p:cNvPr id="8" name="body">
            <a:extLst>
              <a:ext uri="{FF2B5EF4-FFF2-40B4-BE49-F238E27FC236}">
                <ns2:creationId id="{8DFF778F-40A8-4D85-B348-F1ED58038683}"/>
              </a:ext>
            </a:extLst>
          </p:cNvPr>
          <p:cNvSpPr>
            <a:spLocks noGrp="1"/>
          </p:cNvSpPr>
          <p:nvPr/>
        </p:nvSpPr>
        <p:spPr>
          <a:xfrm>
            <a:off x="504825" y="4143375"/>
            <a:ext cx="48958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Вода и газ: от данных прибора</a:t>
            </a:r>
          </a:p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до задачи специалисту.</a:t>
            </a:r>
          </a:p>
        </p:txBody>
      </p:sp>
      <p:sp>
        <p:nvSpPr>
          <p:cNvPr id="9" name="body">
            <a:extLst>
              <a:ext uri="{FF2B5EF4-FFF2-40B4-BE49-F238E27FC236}">
                <ns2:creationId id="{DA4FF3CA-3C0A-4DC3-B3CF-EE376B97AFA8}"/>
              </a:ext>
            </a:extLst>
          </p:cNvPr>
          <p:cNvSpPr>
            <a:spLocks noGrp="1"/>
          </p:cNvSpPr>
          <p:nvPr/>
        </p:nvSpPr>
        <p:spPr>
          <a:xfrm>
            <a:off x="5667375" y="1314450"/>
            <a:ext cx="53340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A6BCC3"/>
                </a:solidFill>
                <a:latin typeface="Manrope"/>
                <a:ea typeface="Manrope"/>
                <a:cs typeface="Manrope"/>
              </a:rPr>
              <a:t>КОМАНДНЫЙ ЦЕНТР</a:t>
            </a:r>
          </a:p>
        </p:txBody>
      </p:sp>
      <p:sp>
        <p:nvSpPr>
          <p:cNvPr id="10" name="body">
            <a:extLst>
              <a:ext uri="{FF2B5EF4-FFF2-40B4-BE49-F238E27FC236}">
                <ns2:creationId id="{187C5877-D478-4520-AB74-0A339E91F73F}"/>
              </a:ext>
            </a:extLst>
          </p:cNvPr>
          <p:cNvSpPr>
            <a:spLocks noGrp="1"/>
          </p:cNvSpPr>
          <p:nvPr/>
        </p:nvSpPr>
        <p:spPr>
          <a:xfrm>
            <a:off x="5657850" y="5181600"/>
            <a:ext cx="5953125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350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350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350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Карта, адрес, событие и действие</a:t>
            </a:r>
          </a:p>
        </p:txBody>
      </p:sp>
      <p:sp>
        <p:nvSpPr>
          <p:cNvPr id="11" name="body">
            <a:extLst>
              <a:ext uri="{FF2B5EF4-FFF2-40B4-BE49-F238E27FC236}">
                <ns2:creationId id="{DFFC4968-C450-40D3-85F8-3C2DA53A3810}"/>
              </a:ext>
            </a:extLst>
          </p:cNvPr>
          <p:cNvSpPr>
            <a:spLocks noGrp="1"/>
          </p:cNvSpPr>
          <p:nvPr/>
        </p:nvSpPr>
        <p:spPr>
          <a:xfrm>
            <a:off x="504825" y="5915025"/>
            <a:ext cx="3619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Приборы в одной системе</a:t>
            </a:r>
          </a:p>
        </p:txBody>
      </p:sp>
      <p:sp>
        <p:nvSpPr>
          <p:cNvPr id="12" name="body">
            <a:extLst>
              <a:ext uri="{FF2B5EF4-FFF2-40B4-BE49-F238E27FC236}">
                <ns2:creationId id="{99566B46-7AE6-4C85-B408-9F0F0F5FE8C5}"/>
              </a:ext>
            </a:extLst>
          </p:cNvPr>
          <p:cNvSpPr>
            <a:spLocks noGrp="1"/>
          </p:cNvSpPr>
          <p:nvPr/>
        </p:nvSpPr>
        <p:spPr>
          <a:xfrm>
            <a:off x="504825" y="62865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Подключение и приём показаний</a:t>
            </a:r>
          </a:p>
        </p:txBody>
      </p:sp>
      <p:sp>
        <p:nvSpPr>
          <p:cNvPr id="13" name="body">
            <a:extLst>
              <a:ext uri="{FF2B5EF4-FFF2-40B4-BE49-F238E27FC236}">
                <ns2:creationId id="{09C431C2-049D-42C3-B276-B9B7C4A5BE4B}"/>
              </a:ext>
            </a:extLst>
          </p:cNvPr>
          <p:cNvSpPr>
            <a:spLocks noGrp="1"/>
          </p:cNvSpPr>
          <p:nvPr/>
        </p:nvSpPr>
        <p:spPr>
          <a:xfrm>
            <a:off x="4286250" y="5915025"/>
            <a:ext cx="3619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Отклонения на карте</a:t>
            </a:r>
          </a:p>
        </p:txBody>
      </p:sp>
      <p:sp>
        <p:nvSpPr>
          <p:cNvPr id="14" name="body">
            <a:extLst>
              <a:ext uri="{FF2B5EF4-FFF2-40B4-BE49-F238E27FC236}">
                <ns2:creationId id="{F5B98B0D-F296-49FA-BB12-EB661115F34C}"/>
              </a:ext>
            </a:extLst>
          </p:cNvPr>
          <p:cNvSpPr>
            <a:spLocks noGrp="1"/>
          </p:cNvSpPr>
          <p:nvPr/>
        </p:nvSpPr>
        <p:spPr>
          <a:xfrm>
            <a:off x="4286250" y="62865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Адрес, график и причина проверки</a:t>
            </a:r>
          </a:p>
        </p:txBody>
      </p:sp>
      <p:sp>
        <p:nvSpPr>
          <p:cNvPr id="15" name="body">
            <a:extLst>
              <a:ext uri="{FF2B5EF4-FFF2-40B4-BE49-F238E27FC236}">
                <ns2:creationId id="{736C1DCD-3EFC-4A7B-A61B-F843882423A8}"/>
              </a:ext>
            </a:extLst>
          </p:cNvPr>
          <p:cNvSpPr>
            <a:spLocks noGrp="1"/>
          </p:cNvSpPr>
          <p:nvPr/>
        </p:nvSpPr>
        <p:spPr>
          <a:xfrm>
            <a:off x="8067675" y="5915025"/>
            <a:ext cx="361950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Сигнал становится задачей</a:t>
            </a:r>
          </a:p>
        </p:txBody>
      </p:sp>
      <p:sp>
        <p:nvSpPr>
          <p:cNvPr id="16" name="body">
            <a:extLst>
              <a:ext uri="{FF2B5EF4-FFF2-40B4-BE49-F238E27FC236}">
                <ns2:creationId id="{85F523B3-6121-4FCC-8CC3-91078564AF42}"/>
              </a:ext>
            </a:extLst>
          </p:cNvPr>
          <p:cNvSpPr>
            <a:spLocks noGrp="1"/>
          </p:cNvSpPr>
          <p:nvPr/>
        </p:nvSpPr>
        <p:spPr>
          <a:xfrm>
            <a:off x="8067675" y="62865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Ответственный, статус и история</a:t>
            </a:r>
          </a:p>
        </p:txBody>
      </p:sp>
    </p:spTree>
    <p:extLst>
      <p:ext uri="{BB962C8B-B14F-4D97-AF65-F5344CB8AC3E}">
        <ns4:creationId val="777582533"/>
      </p:ext>
    </p:extLst>
  </p:cSld>
  <p:clrMapOvr>
    <a:masterClrMapping/>
  </p:clrMapOvr>
</p:sld>
</file>

<file path=ppt/slides/slide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ns2:creationId id="{B090C753-FAAD-489D-B1E8-BFF7C316AC98}"/>
              </a:ext>
            </a:extLst>
          </p:cNvPr>
          <p:cNvSpPr>
            <a:spLocks noGrp="1"/>
          </p:cNvSpPr>
          <p:nvPr/>
        </p:nvSpPr>
        <p:spPr>
          <a:xfrm>
            <a:off x="6076950" y="2686050"/>
            <a:ext cx="9525" cy="3028950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4415D7D4-5CD5-4B9B-8554-BF802F66C40E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ns2:creationId id="{2AB2F2C1-1373-4F59-BE26-34259C0A171E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Показания есть.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Где нужна проверка — не всегда ясно.</a:t>
            </a:r>
          </a:p>
        </p:txBody>
      </p:sp>
      <p:sp>
        <p:nvSpPr>
          <p:cNvPr id="4" name="body">
            <a:extLst>
              <a:ext uri="{FF2B5EF4-FFF2-40B4-BE49-F238E27FC236}">
                <ns2:creationId id="{B107FBB3-52E2-49DE-AD87-56173C1B8AE2}"/>
              </a:ext>
            </a:extLst>
          </p:cNvPr>
          <p:cNvSpPr>
            <a:spLocks noGrp="1"/>
          </p:cNvSpPr>
          <p:nvPr/>
        </p:nvSpPr>
        <p:spPr>
          <a:xfrm>
            <a:off x="590550" y="2724150"/>
            <a:ext cx="47625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ВОДА</a:t>
            </a:r>
          </a:p>
        </p:txBody>
      </p:sp>
      <p:sp>
        <p:nvSpPr>
          <p:cNvPr id="5" name="body">
            <a:extLst>
              <a:ext uri="{FF2B5EF4-FFF2-40B4-BE49-F238E27FC236}">
                <ns2:creationId id="{D54C076D-B3FE-4481-891F-F243C5896236}"/>
              </a:ext>
            </a:extLst>
          </p:cNvPr>
          <p:cNvSpPr>
            <a:spLocks noGrp="1"/>
          </p:cNvSpPr>
          <p:nvPr/>
        </p:nvSpPr>
        <p:spPr>
          <a:xfrm>
            <a:off x="590550" y="3219450"/>
            <a:ext cx="4953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Скрытые утечки требуют</a:t>
            </a:r>
          </a:p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сверки ввода и потребления.</a:t>
            </a:r>
          </a:p>
        </p:txBody>
      </p:sp>
      <p:sp>
        <p:nvSpPr>
          <p:cNvPr id="6" name="body">
            <a:extLst>
              <a:ext uri="{FF2B5EF4-FFF2-40B4-BE49-F238E27FC236}">
                <ns2:creationId id="{450F5FAA-C752-42ED-835D-20AB63745EE3}"/>
              </a:ext>
            </a:extLst>
          </p:cNvPr>
          <p:cNvSpPr>
            <a:spLocks noGrp="1"/>
          </p:cNvSpPr>
          <p:nvPr/>
        </p:nvSpPr>
        <p:spPr>
          <a:xfrm>
            <a:off x="6572250" y="2724150"/>
            <a:ext cx="4572000" cy="3238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3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3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ГАЗ</a:t>
            </a:r>
          </a:p>
        </p:txBody>
      </p:sp>
      <p:sp>
        <p:nvSpPr>
          <p:cNvPr id="7" name="body">
            <a:extLst>
              <a:ext uri="{FF2B5EF4-FFF2-40B4-BE49-F238E27FC236}">
                <ns2:creationId id="{51C8A6A9-00C6-497B-BADB-D3C29D58F0AB}"/>
              </a:ext>
            </a:extLst>
          </p:cNvPr>
          <p:cNvSpPr>
            <a:spLocks noGrp="1"/>
          </p:cNvSpPr>
          <p:nvPr/>
        </p:nvSpPr>
        <p:spPr>
          <a:xfrm>
            <a:off x="6572250" y="3219450"/>
            <a:ext cx="4953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Утечки и неисправности</a:t>
            </a:r>
          </a:p>
          <a:p>
            <a:pPr>
              <a:def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выявляются с задержкой.</a:t>
            </a:r>
          </a:p>
        </p:txBody>
      </p:sp>
      <p:sp>
        <p:nvSpPr>
          <p:cNvPr id="8" name="body">
            <a:extLst>
              <a:ext uri="{FF2B5EF4-FFF2-40B4-BE49-F238E27FC236}">
                <ns2:creationId id="{BC639E5E-63C7-4C2B-9960-DEC7315CE0BF}"/>
              </a:ext>
            </a:extLst>
          </p:cNvPr>
          <p:cNvSpPr>
            <a:spLocks noGrp="1"/>
          </p:cNvSpPr>
          <p:nvPr/>
        </p:nvSpPr>
        <p:spPr>
          <a:xfrm>
            <a:off x="571500" y="4581525"/>
            <a:ext cx="2238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3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−15%</a:t>
            </a:r>
          </a:p>
        </p:txBody>
      </p:sp>
      <p:sp>
        <p:nvSpPr>
          <p:cNvPr id="9" name="body">
            <a:extLst>
              <a:ext uri="{FF2B5EF4-FFF2-40B4-BE49-F238E27FC236}">
                <ns2:creationId id="{D88A3B71-8A95-438C-AC39-79DB2291B792}"/>
              </a:ext>
            </a:extLst>
          </p:cNvPr>
          <p:cNvSpPr>
            <a:spLocks noGrp="1"/>
          </p:cNvSpPr>
          <p:nvPr/>
        </p:nvSpPr>
        <p:spPr>
          <a:xfrm>
            <a:off x="590550" y="5429250"/>
            <a:ext cx="45720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потерь воды</a:t>
            </a:r>
          </a:p>
        </p:txBody>
      </p:sp>
      <p:sp>
        <p:nvSpPr>
          <p:cNvPr id="10" name="body">
            <a:extLst>
              <a:ext uri="{FF2B5EF4-FFF2-40B4-BE49-F238E27FC236}">
                <ns2:creationId id="{5DFACA96-453A-48EE-869F-CF544671B316}"/>
              </a:ext>
            </a:extLst>
          </p:cNvPr>
          <p:cNvSpPr>
            <a:spLocks noGrp="1"/>
          </p:cNvSpPr>
          <p:nvPr/>
        </p:nvSpPr>
        <p:spPr>
          <a:xfrm>
            <a:off x="6572250" y="4581525"/>
            <a:ext cx="2238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3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3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−10%</a:t>
            </a:r>
          </a:p>
        </p:txBody>
      </p:sp>
      <p:sp>
        <p:nvSpPr>
          <p:cNvPr id="11" name="body">
            <a:extLst>
              <a:ext uri="{FF2B5EF4-FFF2-40B4-BE49-F238E27FC236}">
                <ns2:creationId id="{4F2D5A48-D1BB-4C55-8D6E-1586ACF6554C}"/>
              </a:ext>
            </a:extLst>
          </p:cNvPr>
          <p:cNvSpPr>
            <a:spLocks noGrp="1"/>
          </p:cNvSpPr>
          <p:nvPr/>
        </p:nvSpPr>
        <p:spPr>
          <a:xfrm>
            <a:off x="6591300" y="5429250"/>
            <a:ext cx="4381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потерь газа</a:t>
            </a:r>
          </a:p>
        </p:txBody>
      </p:sp>
      <p:sp>
        <p:nvSpPr>
          <p:cNvPr id="12" name="foot">
            <a:extLst>
              <a:ext uri="{FF2B5EF4-FFF2-40B4-BE49-F238E27FC236}">
                <ns2:creationId id="{BD628D56-789A-46FC-95E9-D2C54AC74C31}"/>
              </a:ext>
            </a:extLst>
          </p:cNvPr>
          <p:cNvSpPr>
            <a:spLocks noGrp="1"/>
          </p:cNvSpPr>
          <p:nvPr/>
        </p:nvSpPr>
        <p:spPr>
          <a:xfrm>
            <a:off x="590550" y="6286500"/>
            <a:ext cx="10906125" cy="361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1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1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Цели задач G-TON, не результаты продукта. Также заявлен охват 80% умных счётчиков.</a:t>
            </a:r>
          </a:p>
        </p:txBody>
      </p:sp>
      <p:sp>
        <p:nvSpPr>
          <p:cNvPr id="13" name="page">
            <a:extLst>
              <a:ext uri="{FF2B5EF4-FFF2-40B4-BE49-F238E27FC236}">
                <ns2:creationId id="{40E042B4-840E-45CE-B36E-382C3E36911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</a:t>
            </a:r>
          </a:p>
        </p:txBody>
      </p:sp>
    </p:spTree>
    <p:extLst>
      <p:ext uri="{BB962C8B-B14F-4D97-AF65-F5344CB8AC3E}">
        <ns3:creationId val="1075074590"/>
      </p:ext>
    </p:extLst>
  </p:cSld>
  <p:clrMapOvr>
    <a:masterClrMapping/>
  </p:clrMapOvr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ns2:creationId id="{D94CA5A6-3176-49CD-8BA7-0348FFB71609}"/>
              </a:ext>
            </a:extLst>
          </p:cNvPr>
          <p:cNvSpPr>
            <a:spLocks noGrp="1"/>
          </p:cNvSpPr>
          <p:nvPr/>
        </p:nvSpPr>
        <p:spPr>
          <a:xfrm>
            <a:off x="590550" y="3067050"/>
            <a:ext cx="10953750" cy="19050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4402FCD8-960F-4B26-B3ED-66A03D3454DF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ns2:creationId id="{0CD0BA8E-4054-4CAD-B430-8C9C32CB99E8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Каждое отклонение получает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адрес и маршрут проверки.</a:t>
            </a:r>
          </a:p>
        </p:txBody>
      </p:sp>
      <p:sp>
        <p:nvSpPr>
          <p:cNvPr id="4" name="body">
            <a:extLst>
              <a:ext uri="{FF2B5EF4-FFF2-40B4-BE49-F238E27FC236}">
                <ns2:creationId id="{175F49D5-C4C8-4DB6-A69E-9AD21CF0A4E7}"/>
              </a:ext>
            </a:extLst>
          </p:cNvPr>
          <p:cNvSpPr>
            <a:spLocks noGrp="1"/>
          </p:cNvSpPr>
          <p:nvPr/>
        </p:nvSpPr>
        <p:spPr>
          <a:xfrm>
            <a:off x="59055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5" name="body">
            <a:extLst>
              <a:ext uri="{FF2B5EF4-FFF2-40B4-BE49-F238E27FC236}">
                <ns2:creationId id="{5422C6A9-FD95-4C0F-ADC4-8AC084DCF4C5}"/>
              </a:ext>
            </a:extLst>
          </p:cNvPr>
          <p:cNvSpPr>
            <a:spLocks noGrp="1"/>
          </p:cNvSpPr>
          <p:nvPr/>
        </p:nvSpPr>
        <p:spPr>
          <a:xfrm>
            <a:off x="59055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Измерение</a:t>
            </a:r>
          </a:p>
        </p:txBody>
      </p:sp>
      <p:sp>
        <p:nvSpPr>
          <p:cNvPr id="6" name="body">
            <a:extLst>
              <a:ext uri="{FF2B5EF4-FFF2-40B4-BE49-F238E27FC236}">
                <ns2:creationId id="{F8DFA549-AC5D-401D-AEB5-AFEB55FCD6CB}"/>
              </a:ext>
            </a:extLst>
          </p:cNvPr>
          <p:cNvSpPr>
            <a:spLocks noGrp="1"/>
          </p:cNvSpPr>
          <p:nvPr/>
        </p:nvSpPr>
        <p:spPr>
          <a:xfrm>
            <a:off x="59055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Прибор, период,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качество данных</a:t>
            </a:r>
          </a:p>
        </p:txBody>
      </p:sp>
      <p:sp>
        <p:nvSpPr>
          <p:cNvPr id="7" name="body">
            <a:extLst>
              <a:ext uri="{FF2B5EF4-FFF2-40B4-BE49-F238E27FC236}">
                <ns2:creationId id="{C1631C39-D087-40E6-843F-9E6A48B267FE}"/>
              </a:ext>
            </a:extLst>
          </p:cNvPr>
          <p:cNvSpPr>
            <a:spLocks noGrp="1"/>
          </p:cNvSpPr>
          <p:nvPr/>
        </p:nvSpPr>
        <p:spPr>
          <a:xfrm>
            <a:off x="339090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8" name="body">
            <a:extLst>
              <a:ext uri="{FF2B5EF4-FFF2-40B4-BE49-F238E27FC236}">
                <ns2:creationId id="{EA7B643F-33D7-4D26-8775-288A300A63B0}"/>
              </a:ext>
            </a:extLst>
          </p:cNvPr>
          <p:cNvSpPr>
            <a:spLocks noGrp="1"/>
          </p:cNvSpPr>
          <p:nvPr/>
        </p:nvSpPr>
        <p:spPr>
          <a:xfrm>
            <a:off x="339090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Сигнал</a:t>
            </a:r>
          </a:p>
        </p:txBody>
      </p:sp>
      <p:sp>
        <p:nvSpPr>
          <p:cNvPr id="9" name="body">
            <a:extLst>
              <a:ext uri="{FF2B5EF4-FFF2-40B4-BE49-F238E27FC236}">
                <ns2:creationId id="{38ADF6CD-5E2C-4EBF-8D1A-529B7B97DD73}"/>
              </a:ext>
            </a:extLst>
          </p:cNvPr>
          <p:cNvSpPr>
            <a:spLocks noGrp="1"/>
          </p:cNvSpPr>
          <p:nvPr/>
        </p:nvSpPr>
        <p:spPr>
          <a:xfrm>
            <a:off x="339090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Баланс, порог,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основание события</a:t>
            </a:r>
          </a:p>
        </p:txBody>
      </p:sp>
      <p:sp>
        <p:nvSpPr>
          <p:cNvPr id="10" name="body">
            <a:extLst>
              <a:ext uri="{FF2B5EF4-FFF2-40B4-BE49-F238E27FC236}">
                <ns2:creationId id="{951029DD-D131-4D2C-821D-083BB86CBC98}"/>
              </a:ext>
            </a:extLst>
          </p:cNvPr>
          <p:cNvSpPr>
            <a:spLocks noGrp="1"/>
          </p:cNvSpPr>
          <p:nvPr/>
        </p:nvSpPr>
        <p:spPr>
          <a:xfrm>
            <a:off x="619125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1" name="body">
            <a:extLst>
              <a:ext uri="{FF2B5EF4-FFF2-40B4-BE49-F238E27FC236}">
                <ns2:creationId id="{C30E2109-7CD2-4883-A02A-08E8DFD8A6A8}"/>
              </a:ext>
            </a:extLst>
          </p:cNvPr>
          <p:cNvSpPr>
            <a:spLocks noGrp="1"/>
          </p:cNvSpPr>
          <p:nvPr/>
        </p:nvSpPr>
        <p:spPr>
          <a:xfrm>
            <a:off x="619125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Ответственный</a:t>
            </a:r>
          </a:p>
        </p:txBody>
      </p:sp>
      <p:sp>
        <p:nvSpPr>
          <p:cNvPr id="12" name="body">
            <a:extLst>
              <a:ext uri="{FF2B5EF4-FFF2-40B4-BE49-F238E27FC236}">
                <ns2:creationId id="{4F50FAB4-2CE8-446A-B214-6D8688CCE71F}"/>
              </a:ext>
            </a:extLst>
          </p:cNvPr>
          <p:cNvSpPr>
            <a:spLocks noGrp="1"/>
          </p:cNvSpPr>
          <p:nvPr/>
        </p:nvSpPr>
        <p:spPr>
          <a:xfrm>
            <a:off x="619125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Участок, задание,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уведомление</a:t>
            </a:r>
          </a:p>
        </p:txBody>
      </p:sp>
      <p:sp>
        <p:nvSpPr>
          <p:cNvPr id="13" name="body">
            <a:extLst>
              <a:ext uri="{FF2B5EF4-FFF2-40B4-BE49-F238E27FC236}">
                <ns2:creationId id="{40A52EEE-6659-4CD6-9588-EB414D50A886}"/>
              </a:ext>
            </a:extLst>
          </p:cNvPr>
          <p:cNvSpPr>
            <a:spLocks noGrp="1"/>
          </p:cNvSpPr>
          <p:nvPr/>
        </p:nvSpPr>
        <p:spPr>
          <a:xfrm>
            <a:off x="8991600" y="2638425"/>
            <a:ext cx="2381250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04</a:t>
            </a:r>
          </a:p>
        </p:txBody>
      </p:sp>
      <p:sp>
        <p:nvSpPr>
          <p:cNvPr id="14" name="body">
            <a:extLst>
              <a:ext uri="{FF2B5EF4-FFF2-40B4-BE49-F238E27FC236}">
                <ns2:creationId id="{E1FEFB5A-AFF6-4872-904C-9F2DAEFE7C80}"/>
              </a:ext>
            </a:extLst>
          </p:cNvPr>
          <p:cNvSpPr>
            <a:spLocks noGrp="1"/>
          </p:cNvSpPr>
          <p:nvPr/>
        </p:nvSpPr>
        <p:spPr>
          <a:xfrm>
            <a:off x="8991600" y="3476625"/>
            <a:ext cx="2657475" cy="476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Результат</a:t>
            </a:r>
          </a:p>
        </p:txBody>
      </p:sp>
      <p:sp>
        <p:nvSpPr>
          <p:cNvPr id="15" name="body">
            <a:extLst>
              <a:ext uri="{FF2B5EF4-FFF2-40B4-BE49-F238E27FC236}">
                <ns2:creationId id="{1947CE31-B878-4F3E-BB6F-AE83C47C2E64}"/>
              </a:ext>
            </a:extLst>
          </p:cNvPr>
          <p:cNvSpPr>
            <a:spLocks noGrp="1"/>
          </p:cNvSpPr>
          <p:nvPr/>
        </p:nvSpPr>
        <p:spPr>
          <a:xfrm>
            <a:off x="8991600" y="4162425"/>
            <a:ext cx="2667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Проверка, действие,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история и отчёт</a:t>
            </a:r>
          </a:p>
        </p:txBody>
      </p:sp>
      <p:sp>
        <p:nvSpPr>
          <p:cNvPr id="16" name="body">
            <a:extLst>
              <a:ext uri="{FF2B5EF4-FFF2-40B4-BE49-F238E27FC236}">
                <ns2:creationId id="{42B1027F-718F-408B-B4DA-599F975E31DB}"/>
              </a:ext>
            </a:extLst>
          </p:cNvPr>
          <p:cNvSpPr>
            <a:spLocks noGrp="1"/>
          </p:cNvSpPr>
          <p:nvPr/>
        </p:nvSpPr>
        <p:spPr>
          <a:xfrm>
            <a:off x="590550" y="5486400"/>
            <a:ext cx="1076325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0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Маршрут запускается после регистрации события.</a:t>
            </a:r>
          </a:p>
        </p:txBody>
      </p:sp>
      <p:sp>
        <p:nvSpPr>
          <p:cNvPr id="17" name="foot">
            <a:extLst>
              <a:ext uri="{FF2B5EF4-FFF2-40B4-BE49-F238E27FC236}">
                <ns2:creationId id="{D6BD01E0-7419-4B4A-BC3E-B57F68DF31A8}"/>
              </a:ext>
            </a:extLst>
          </p:cNvPr>
          <p:cNvSpPr>
            <a:spLocks noGrp="1"/>
          </p:cNvSpPr>
          <p:nvPr/>
        </p:nvSpPr>
        <p:spPr>
          <a:xfrm>
            <a:off x="590550" y="6248400"/>
            <a:ext cx="10858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Внешняя доставка не принята. Очередь заданий не подтверждает получение.</a:t>
            </a:r>
          </a:p>
        </p:txBody>
      </p:sp>
      <p:sp>
        <p:nvSpPr>
          <p:cNvPr id="18" name="page">
            <a:extLst>
              <a:ext uri="{FF2B5EF4-FFF2-40B4-BE49-F238E27FC236}">
                <ns2:creationId id="{2562D8B8-C2B7-4B9D-8D41-49B4C52C8DC8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03</a:t>
            </a:r>
          </a:p>
        </p:txBody>
      </p:sp>
    </p:spTree>
    <p:extLst>
      <p:ext uri="{BB962C8B-B14F-4D97-AF65-F5344CB8AC3E}">
        <ns3:creationId val="1374689662"/>
      </p:ext>
    </p:extLst>
  </p:cSld>
  <p:clrMapOvr>
    <a:masterClrMapping/>
  </p:clrMapOvr>
</p:sld>
</file>

<file path=ppt/slides/slide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ns2:creationId id="{29962550-AA2E-4F6D-BEEB-E789CD9F81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9696" y="1019175"/>
            <a:ext cx="11092608" cy="5295900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ns2:creationId id="{60EE3B9A-90FF-4E5A-AF87-97B8A2DC884F}"/>
              </a:ext>
            </a:extLst>
          </p:cNvPr>
          <p:cNvSpPr>
            <a:spLocks noGrp="1"/>
          </p:cNvSpPr>
          <p:nvPr/>
        </p:nvSpPr>
        <p:spPr>
          <a:xfrm>
            <a:off x="400050" y="257175"/>
            <a:ext cx="11430000" cy="600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Диспетчер видит, где начать проверку.</a:t>
            </a:r>
          </a:p>
        </p:txBody>
      </p:sp>
      <p:sp>
        <p:nvSpPr>
          <p:cNvPr id="3" name="foot">
            <a:extLst>
              <a:ext uri="{FF2B5EF4-FFF2-40B4-BE49-F238E27FC236}">
                <ns2:creationId id="{8B583233-DB1D-4497-90FF-FF1F93BF9D3F}"/>
              </a:ext>
            </a:extLst>
          </p:cNvPr>
          <p:cNvSpPr>
            <a:spLocks noGrp="1"/>
          </p:cNvSpPr>
          <p:nvPr/>
        </p:nvSpPr>
        <p:spPr>
          <a:xfrm>
            <a:off x="409575" y="6419850"/>
            <a:ext cx="1085850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Карта → прибор → событие. Учебная сеть Шымкента · версия 19.10.2026.</a:t>
            </a:r>
          </a:p>
        </p:txBody>
      </p:sp>
      <p:sp>
        <p:nvSpPr>
          <p:cNvPr id="4" name="page">
            <a:extLst>
              <a:ext uri="{FF2B5EF4-FFF2-40B4-BE49-F238E27FC236}">
                <ns2:creationId id="{856CEFF0-813E-4596-94C4-0EA6DB3EEDB6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</a:t>
            </a:r>
          </a:p>
        </p:txBody>
      </p:sp>
    </p:spTree>
    <p:extLst>
      <p:ext uri="{BB962C8B-B14F-4D97-AF65-F5344CB8AC3E}">
        <ns4:creationId val="1831806456"/>
      </p:ext>
    </p:extLst>
  </p:cSld>
  <p:clrMapOvr>
    <a:masterClrMapping/>
  </p:clrMapOvr>
</p:sld>
</file>

<file path=ppt/slides/slide5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ns2:creationId id="{C3FAA6DD-3602-410D-A144-935E3BDA8D54}"/>
              </a:ext>
            </a:extLst>
          </p:cNvPr>
          <p:cNvSpPr>
            <a:spLocks noGrp="1"/>
          </p:cNvSpPr>
          <p:nvPr/>
        </p:nvSpPr>
        <p:spPr>
          <a:xfrm>
            <a:off x="6067425" y="2686050"/>
            <a:ext cx="9525" cy="311467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451E3131-2824-4BFA-BC9A-343F8B9218C1}"/>
              </a:ext>
            </a:extLst>
          </p:cNvPr>
          <p:cNvSpPr>
            <a:spLocks noGrp="1"/>
          </p:cNvSpPr>
          <p:nvPr/>
        </p:nvSpPr>
        <p:spPr>
          <a:xfrm>
            <a:off x="590550" y="2819400"/>
            <a:ext cx="4953000" cy="19050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10A6B2F7-07DA-4968-8B63-31B2D61FF06F}"/>
              </a:ext>
            </a:extLst>
          </p:cNvPr>
          <p:cNvSpPr>
            <a:spLocks noGrp="1"/>
          </p:cNvSpPr>
          <p:nvPr/>
        </p:nvSpPr>
        <p:spPr>
          <a:xfrm>
            <a:off x="6572250" y="2819400"/>
            <a:ext cx="4953000" cy="19050"/>
          </a:xfrm>
          <a:prstGeom prst="rect">
            <a:avLst/>
          </a:prstGeom>
          <a:solidFill>
            <a:srgbClr val="E5BB76"/>
          </a:solidFill>
          <a:ln w="0">
            <a:noFill/>
          </a:ln>
        </p:spPr>
      </p:sp>
      <p:sp>
        <p:nvSpPr>
          <p:cNvPr id="4" name="brand">
            <a:extLst>
              <a:ext uri="{FF2B5EF4-FFF2-40B4-BE49-F238E27FC236}">
                <ns2:creationId id="{442C4441-0E2A-4CA0-BE6B-6921603F065A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5" name="title">
            <a:extLst>
              <a:ext uri="{FF2B5EF4-FFF2-40B4-BE49-F238E27FC236}">
                <ns2:creationId id="{D3EAE0E3-73B8-4EBA-8641-F448E09D281D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Одна система.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Две задачи ресурсоснабжения.</a:t>
            </a:r>
          </a:p>
        </p:txBody>
      </p:sp>
      <p:sp>
        <p:nvSpPr>
          <p:cNvPr id="6" name="body">
            <a:extLst>
              <a:ext uri="{FF2B5EF4-FFF2-40B4-BE49-F238E27FC236}">
                <ns2:creationId id="{ACC13E08-2B28-46E4-9643-2D95A3F6F776}"/>
              </a:ext>
            </a:extLst>
          </p:cNvPr>
          <p:cNvSpPr>
            <a:spLocks noGrp="1"/>
          </p:cNvSpPr>
          <p:nvPr/>
        </p:nvSpPr>
        <p:spPr>
          <a:xfrm>
            <a:off x="590550" y="3086100"/>
            <a:ext cx="4953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Вода</a:t>
            </a:r>
          </a:p>
        </p:txBody>
      </p:sp>
      <p:sp>
        <p:nvSpPr>
          <p:cNvPr id="7" name="body">
            <a:extLst>
              <a:ext uri="{FF2B5EF4-FFF2-40B4-BE49-F238E27FC236}">
                <ns2:creationId id="{A05A9512-C93B-440A-B67B-24156550EF9C}"/>
              </a:ext>
            </a:extLst>
          </p:cNvPr>
          <p:cNvSpPr>
            <a:spLocks noGrp="1"/>
          </p:cNvSpPr>
          <p:nvPr/>
        </p:nvSpPr>
        <p:spPr>
          <a:xfrm>
            <a:off x="590550" y="3952875"/>
            <a:ext cx="50292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Сверка ввода и абонентов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Расход и история по прибору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Поиск участков с расхождением</a:t>
            </a:r>
          </a:p>
        </p:txBody>
      </p:sp>
      <p:sp>
        <p:nvSpPr>
          <p:cNvPr id="8" name="body">
            <a:extLst>
              <a:ext uri="{FF2B5EF4-FFF2-40B4-BE49-F238E27FC236}">
                <ns2:creationId id="{688BBE6F-E660-496E-8216-1657C2E32608}"/>
              </a:ext>
            </a:extLst>
          </p:cNvPr>
          <p:cNvSpPr>
            <a:spLocks noGrp="1"/>
          </p:cNvSpPr>
          <p:nvPr/>
        </p:nvSpPr>
        <p:spPr>
          <a:xfrm>
            <a:off x="6572250" y="3086100"/>
            <a:ext cx="4953000" cy="619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1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1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Газ</a:t>
            </a:r>
          </a:p>
        </p:txBody>
      </p:sp>
      <p:sp>
        <p:nvSpPr>
          <p:cNvPr id="9" name="body">
            <a:extLst>
              <a:ext uri="{FF2B5EF4-FFF2-40B4-BE49-F238E27FC236}">
                <ns2:creationId id="{F5A2897B-F175-4EDB-84C2-15F82CB24EAC}"/>
              </a:ext>
            </a:extLst>
          </p:cNvPr>
          <p:cNvSpPr>
            <a:spLocks noGrp="1"/>
          </p:cNvSpPr>
          <p:nvPr/>
        </p:nvSpPr>
        <p:spPr>
          <a:xfrm>
            <a:off x="6572250" y="3952875"/>
            <a:ext cx="50292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Баланс по узлам сети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Контроль давления и объёма</a:t>
            </a:r>
          </a:p>
          <a:p>
            <a:pPr>
              <a:def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Адресная проверка отклонений</a:t>
            </a:r>
          </a:p>
        </p:txBody>
      </p:sp>
      <p:sp>
        <p:nvSpPr>
          <p:cNvPr id="10" name="body">
            <a:extLst>
              <a:ext uri="{FF2B5EF4-FFF2-40B4-BE49-F238E27FC236}">
                <ns2:creationId id="{217207D3-06E3-41CC-8242-7B1F20603165}"/>
              </a:ext>
            </a:extLst>
          </p:cNvPr>
          <p:cNvSpPr>
            <a:spLocks noGrp="1"/>
          </p:cNvSpPr>
          <p:nvPr/>
        </p:nvSpPr>
        <p:spPr>
          <a:xfrm>
            <a:off x="590550" y="5943600"/>
            <a:ext cx="108108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Общие: карта, архив, события, роли, назначения и выгрузка отчётов.</a:t>
            </a:r>
          </a:p>
        </p:txBody>
      </p:sp>
      <p:sp>
        <p:nvSpPr>
          <p:cNvPr id="11" name="page">
            <a:extLst>
              <a:ext uri="{FF2B5EF4-FFF2-40B4-BE49-F238E27FC236}">
                <ns2:creationId id="{0DBFEF8B-144B-4652-B121-F264032599C9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14</a:t>
            </a:r>
          </a:p>
        </p:txBody>
      </p:sp>
    </p:spTree>
    <p:extLst>
      <p:ext uri="{BB962C8B-B14F-4D97-AF65-F5344CB8AC3E}">
        <ns3:creationId val="717993771"/>
      </p:ext>
    </p:extLst>
  </p:cSld>
  <p:clrMapOvr>
    <a:masterClrMapping/>
  </p:clrMapOvr>
</p:sld>
</file>

<file path=ppt/slides/slide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ns2:creationId id="{12BCDC7F-8A0F-4ACC-AF89-4091B7985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01426" y="2609850"/>
            <a:ext cx="6208798" cy="3267075"/>
          </a:xfrm>
          <a:prstGeom prst="rect">
            <a:avLst/>
          </a:prstGeom>
        </p:spPr>
      </p:pic>
      <p:sp>
        <p:nvSpPr>
          <p:cNvPr id="2" name="brand">
            <a:extLst>
              <a:ext uri="{FF2B5EF4-FFF2-40B4-BE49-F238E27FC236}">
                <ns2:creationId id="{C61FCBD9-6CBB-4A89-964B-BE2081C6192A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ns2:creationId id="{EB50804C-35C7-4384-A8F2-602776908114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Сохранён архив
двух водяных приборов.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endParaRPr sz="3450" b="1">
              <a:solidFill>
                <a:srgbClr val="F4F4EE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4" name="body">
            <a:extLst>
              <a:ext uri="{FF2B5EF4-FFF2-40B4-BE49-F238E27FC236}">
                <ns2:creationId id="{867AB83E-040E-40F2-A0CE-AA8B3705E6E9}"/>
              </a:ext>
            </a:extLst>
          </p:cNvPr>
          <p:cNvSpPr>
            <a:spLocks noGrp="1"/>
          </p:cNvSpPr>
          <p:nvPr/>
        </p:nvSpPr>
        <p:spPr>
          <a:xfrm>
            <a:off x="590550" y="2609850"/>
            <a:ext cx="2095500" cy="1276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7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76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76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2</a:t>
            </a:r>
          </a:p>
        </p:txBody>
      </p:sp>
      <p:sp>
        <p:nvSpPr>
          <p:cNvPr id="5" name="body">
            <a:extLst>
              <a:ext uri="{FF2B5EF4-FFF2-40B4-BE49-F238E27FC236}">
                <ns2:creationId id="{07BE9EDA-03A9-4179-B0FB-483E08CE2B0E}"/>
              </a:ext>
            </a:extLst>
          </p:cNvPr>
          <p:cNvSpPr>
            <a:spLocks noGrp="1"/>
          </p:cNvSpPr>
          <p:nvPr/>
        </p:nvSpPr>
        <p:spPr>
          <a:xfrm>
            <a:off x="628650" y="4038600"/>
            <a:ext cx="4276725" cy="83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физических</a:t>
            </a:r>
          </a:p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водяных счётчика</a:t>
            </a:r>
          </a:p>
        </p:txBody>
      </p:sp>
      <p:sp>
        <p:nvSpPr>
          <p:cNvPr id="6" name="body">
            <a:extLst>
              <a:ext uri="{FF2B5EF4-FFF2-40B4-BE49-F238E27FC236}">
                <ns2:creationId id="{3DB45CFF-675E-44B9-8D70-A2D52EB5CEAF}"/>
              </a:ext>
            </a:extLst>
          </p:cNvPr>
          <p:cNvSpPr>
            <a:spLocks noGrp="1"/>
          </p:cNvSpPr>
          <p:nvPr/>
        </p:nvSpPr>
        <p:spPr>
          <a:xfrm>
            <a:off x="628650" y="5219700"/>
            <a:ext cx="4476750" cy="714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Goldcard LXDG-15
Стендовый архив · 09.10.2026</a:t>
            </a:r>
          </a:p>
          <a:p>
            <a:pPr>
              <a:defRPr sz="16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endParaRPr sz="1650" b="0">
              <a:solidFill>
                <a:srgbClr val="A2B2BA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7" name="foot">
            <a:extLst>
              <a:ext uri="{FF2B5EF4-FFF2-40B4-BE49-F238E27FC236}">
                <ns2:creationId id="{673381E2-5E88-4B50-9C6A-3B144F884374}"/>
              </a:ext>
            </a:extLst>
          </p:cNvPr>
          <p:cNvSpPr>
            <a:spLocks noGrp="1"/>
          </p:cNvSpPr>
          <p:nvPr/>
        </p:nvSpPr>
        <p:spPr>
          <a:xfrm>
            <a:off x="590550" y="6343650"/>
            <a:ext cx="108585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Текущий приём воды не подтверждён. Газ и давление — модельные данные.</a:t>
            </a:r>
          </a:p>
        </p:txBody>
      </p:sp>
      <p:sp>
        <p:nvSpPr>
          <p:cNvPr id="8" name="page">
            <a:extLst>
              <a:ext uri="{FF2B5EF4-FFF2-40B4-BE49-F238E27FC236}">
                <ns2:creationId id="{E4CFA7AB-0129-4FE0-8998-2EFED8CCE0F7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08</a:t>
            </a:r>
          </a:p>
        </p:txBody>
      </p:sp>
    </p:spTree>
    <p:extLst>
      <p:ext uri="{BB962C8B-B14F-4D97-AF65-F5344CB8AC3E}">
        <ns4:creationId val="1496365884"/>
      </p:ext>
    </p:extLst>
  </p:cSld>
  <p:clrMapOvr>
    <a:masterClrMapping/>
  </p:clrMapOvr>
</p:sld>
</file>

<file path=ppt/slides/slide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ns2:creationId id="{5CA85F3A-64CE-403A-A1DF-9D4DFE9D0926}"/>
              </a:ext>
            </a:extLst>
          </p:cNvPr>
          <p:cNvSpPr>
            <a:spLocks noGrp="1"/>
          </p:cNvSpPr>
          <p:nvPr/>
        </p:nvSpPr>
        <p:spPr>
          <a:xfrm>
            <a:off x="6076950" y="2762250"/>
            <a:ext cx="9525" cy="2686050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D3FF2963-CD87-4A9A-9BE5-4BC7112811DC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ns2:creationId id="{540203A8-76CD-4071-8021-D58B4BD3A779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57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7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7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Разные приборы.</a:t>
            </a:r>
          </a:p>
          <a:p>
            <a:pPr>
              <a:defRPr sz="37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7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Один кабинет.</a:t>
            </a:r>
          </a:p>
        </p:txBody>
      </p:sp>
      <p:sp>
        <p:nvSpPr>
          <p:cNvPr id="4" name="body">
            <a:extLst>
              <a:ext uri="{FF2B5EF4-FFF2-40B4-BE49-F238E27FC236}">
                <ns2:creationId id="{55375833-20B4-4A15-8B2E-CB83FFC6A934}"/>
              </a:ext>
            </a:extLst>
          </p:cNvPr>
          <p:cNvSpPr>
            <a:spLocks noGrp="1"/>
          </p:cNvSpPr>
          <p:nvPr/>
        </p:nvSpPr>
        <p:spPr>
          <a:xfrm>
            <a:off x="590550" y="2771775"/>
            <a:ext cx="5048250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Подключение разных</a:t>
            </a:r>
          </a:p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производителей</a:t>
            </a:r>
          </a:p>
        </p:txBody>
      </p:sp>
      <p:sp>
        <p:nvSpPr>
          <p:cNvPr id="5" name="body">
            <a:extLst>
              <a:ext uri="{FF2B5EF4-FFF2-40B4-BE49-F238E27FC236}">
                <ns2:creationId id="{09764052-9108-4B65-8150-6ED8AE698424}"/>
              </a:ext>
            </a:extLst>
          </p:cNvPr>
          <p:cNvSpPr>
            <a:spLocks noGrp="1"/>
          </p:cNvSpPr>
          <p:nvPr/>
        </p:nvSpPr>
        <p:spPr>
          <a:xfrm>
            <a:off x="590550" y="3952875"/>
            <a:ext cx="5095875" cy="1362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Счётчики и датчики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через протокол, API или шлюз.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Общий реестр, карта и архив.</a:t>
            </a:r>
          </a:p>
        </p:txBody>
      </p:sp>
      <p:sp>
        <p:nvSpPr>
          <p:cNvPr id="6" name="body">
            <a:extLst>
              <a:ext uri="{FF2B5EF4-FFF2-40B4-BE49-F238E27FC236}">
                <ns2:creationId id="{332859B0-88FD-4578-8AC2-C9C0C0E12288}"/>
              </a:ext>
            </a:extLst>
          </p:cNvPr>
          <p:cNvSpPr>
            <a:spLocks noGrp="1"/>
          </p:cNvSpPr>
          <p:nvPr/>
        </p:nvSpPr>
        <p:spPr>
          <a:xfrm>
            <a:off x="6572250" y="2771775"/>
            <a:ext cx="4981575" cy="866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Настройка работы</a:t>
            </a:r>
          </a:p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из единого кабинета</a:t>
            </a:r>
          </a:p>
        </p:txBody>
      </p:sp>
      <p:sp>
        <p:nvSpPr>
          <p:cNvPr id="7" name="body">
            <a:extLst>
              <a:ext uri="{FF2B5EF4-FFF2-40B4-BE49-F238E27FC236}">
                <ns2:creationId id="{F3035BA3-5450-4B64-AF09-34670B79DE6C}"/>
              </a:ext>
            </a:extLst>
          </p:cNvPr>
          <p:cNvSpPr>
            <a:spLocks noGrp="1"/>
          </p:cNvSpPr>
          <p:nvPr/>
        </p:nvSpPr>
        <p:spPr>
          <a:xfrm>
            <a:off x="6572250" y="3952875"/>
            <a:ext cx="5029200" cy="13620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Профили подключения и опрос.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Обработка сигналов, назначения</a:t>
            </a:r>
          </a:p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и контроль реакции службы.</a:t>
            </a:r>
          </a:p>
        </p:txBody>
      </p:sp>
      <p:sp>
        <p:nvSpPr>
          <p:cNvPr id="8" name="body">
            <a:extLst>
              <a:ext uri="{FF2B5EF4-FFF2-40B4-BE49-F238E27FC236}">
                <ns2:creationId id="{8BA7650A-2A5A-4AD2-ABD0-807D017084AF}"/>
              </a:ext>
            </a:extLst>
          </p:cNvPr>
          <p:cNvSpPr>
            <a:spLocks noGrp="1"/>
          </p:cNvSpPr>
          <p:nvPr/>
        </p:nvSpPr>
        <p:spPr>
          <a:xfrm>
            <a:off x="590550" y="5629275"/>
            <a:ext cx="10639425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HTTPS · MQTT / Modbus через шлюз</a:t>
            </a:r>
          </a:p>
        </p:txBody>
      </p:sp>
      <p:sp>
        <p:nvSpPr>
          <p:cNvPr id="9" name="foot">
            <a:extLst>
              <a:ext uri="{FF2B5EF4-FFF2-40B4-BE49-F238E27FC236}">
                <ns2:creationId id="{40A63BCB-1B85-4B47-A8A4-F182AFBECFF4}"/>
              </a:ext>
            </a:extLst>
          </p:cNvPr>
          <p:cNvSpPr>
            <a:spLocks noGrp="1"/>
          </p:cNvSpPr>
          <p:nvPr/>
        </p:nvSpPr>
        <p:spPr>
          <a:xfrm>
            <a:off x="590550" y="6315075"/>
            <a:ext cx="108966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Команды самому прибору — через поддерживаемый двусторонний адаптер; отдельная приёмка.</a:t>
            </a:r>
          </a:p>
        </p:txBody>
      </p:sp>
      <p:sp>
        <p:nvSpPr>
          <p:cNvPr id="10" name="page">
            <a:extLst>
              <a:ext uri="{FF2B5EF4-FFF2-40B4-BE49-F238E27FC236}">
                <ns2:creationId id="{B7C6C5D8-9F7E-413D-AFEB-09286284B1FA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09</a:t>
            </a:r>
          </a:p>
        </p:txBody>
      </p:sp>
    </p:spTree>
    <p:extLst>
      <p:ext uri="{BB962C8B-B14F-4D97-AF65-F5344CB8AC3E}">
        <ns3:creationId val="277291974"/>
      </p:ext>
    </p:extLst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ns2:creationId id="{46CA4E57-E3F4-431B-A132-5567002697BC}"/>
              </a:ext>
            </a:extLst>
          </p:cNvPr>
          <p:cNvSpPr>
            <a:spLocks noGrp="1"/>
          </p:cNvSpPr>
          <p:nvPr/>
        </p:nvSpPr>
        <p:spPr>
          <a:xfrm>
            <a:off x="590550" y="263842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49404A76-C18A-4ECB-9588-3F86682B701F}"/>
              </a:ext>
            </a:extLst>
          </p:cNvPr>
          <p:cNvSpPr>
            <a:spLocks noGrp="1"/>
          </p:cNvSpPr>
          <p:nvPr/>
        </p:nvSpPr>
        <p:spPr>
          <a:xfrm>
            <a:off x="590550" y="369570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FB8039CF-5F4F-426B-A294-EE02224C9F4D}"/>
              </a:ext>
            </a:extLst>
          </p:cNvPr>
          <p:cNvSpPr>
            <a:spLocks noGrp="1"/>
          </p:cNvSpPr>
          <p:nvPr/>
        </p:nvSpPr>
        <p:spPr>
          <a:xfrm>
            <a:off x="590550" y="475297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4" name="brand">
            <a:extLst>
              <a:ext uri="{FF2B5EF4-FFF2-40B4-BE49-F238E27FC236}">
                <ns2:creationId id="{54230AC1-689C-468C-80B7-600C79D3B287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5" name="title">
            <a:extLst>
              <a:ext uri="{FF2B5EF4-FFF2-40B4-BE49-F238E27FC236}">
                <ns2:creationId id="{434D522E-CA08-4039-947B-E8361B8ADFF2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Начинаем с участка оператора.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Масштабируем после приёмки.</a:t>
            </a:r>
          </a:p>
        </p:txBody>
      </p:sp>
      <p:sp>
        <p:nvSpPr>
          <p:cNvPr id="6" name="body">
            <a:extLst>
              <a:ext uri="{FF2B5EF4-FFF2-40B4-BE49-F238E27FC236}">
                <ns2:creationId id="{D8FB5CD5-F31C-4236-B35F-1A4E0DEDECF0}"/>
              </a:ext>
            </a:extLst>
          </p:cNvPr>
          <p:cNvSpPr>
            <a:spLocks noGrp="1"/>
          </p:cNvSpPr>
          <p:nvPr/>
        </p:nvSpPr>
        <p:spPr>
          <a:xfrm>
            <a:off x="590550" y="2800350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Заказчик</a:t>
            </a:r>
          </a:p>
        </p:txBody>
      </p:sp>
      <p:sp>
        <p:nvSpPr>
          <p:cNvPr id="7" name="body">
            <a:extLst>
              <a:ext uri="{FF2B5EF4-FFF2-40B4-BE49-F238E27FC236}">
                <ns2:creationId id="{DA5EBD6D-ED2B-4184-B958-9F6429AB4C8C}"/>
              </a:ext>
            </a:extLst>
          </p:cNvPr>
          <p:cNvSpPr>
            <a:spLocks noGrp="1"/>
          </p:cNvSpPr>
          <p:nvPr/>
        </p:nvSpPr>
        <p:spPr>
          <a:xfrm>
            <a:off x="3905250" y="2800350"/>
            <a:ext cx="76009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Водоканал или газораспределительная организация</a:t>
            </a:r>
          </a:p>
        </p:txBody>
      </p:sp>
      <p:sp>
        <p:nvSpPr>
          <p:cNvPr id="8" name="body">
            <a:extLst>
              <a:ext uri="{FF2B5EF4-FFF2-40B4-BE49-F238E27FC236}">
                <ns2:creationId id="{CE58B1BE-77D2-4C0D-8271-818400A4F1CD}"/>
              </a:ext>
            </a:extLst>
          </p:cNvPr>
          <p:cNvSpPr>
            <a:spLocks noGrp="1"/>
          </p:cNvSpPr>
          <p:nvPr/>
        </p:nvSpPr>
        <p:spPr>
          <a:xfrm>
            <a:off x="590550" y="3857625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Первый контракт</a:t>
            </a:r>
          </a:p>
        </p:txBody>
      </p:sp>
      <p:sp>
        <p:nvSpPr>
          <p:cNvPr id="9" name="body">
            <a:extLst>
              <a:ext uri="{FF2B5EF4-FFF2-40B4-BE49-F238E27FC236}">
                <ns2:creationId id="{28259A74-57A5-4F30-8D38-A78C54F382C5}"/>
              </a:ext>
            </a:extLst>
          </p:cNvPr>
          <p:cNvSpPr>
            <a:spLocks noGrp="1"/>
          </p:cNvSpPr>
          <p:nvPr/>
        </p:nvSpPr>
        <p:spPr>
          <a:xfrm>
            <a:off x="3905250" y="3857625"/>
            <a:ext cx="76009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Пилот, подключение приборов и интеграции</a:t>
            </a:r>
          </a:p>
        </p:txBody>
      </p:sp>
      <p:sp>
        <p:nvSpPr>
          <p:cNvPr id="10" name="body">
            <a:extLst>
              <a:ext uri="{FF2B5EF4-FFF2-40B4-BE49-F238E27FC236}">
                <ns2:creationId id="{E468862E-718D-42EC-AB34-9A5394003933}"/>
              </a:ext>
            </a:extLst>
          </p:cNvPr>
          <p:cNvSpPr>
            <a:spLocks noGrp="1"/>
          </p:cNvSpPr>
          <p:nvPr/>
        </p:nvSpPr>
        <p:spPr>
          <a:xfrm>
            <a:off x="590550" y="4914900"/>
            <a:ext cx="30480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Развитие</a:t>
            </a:r>
          </a:p>
        </p:txBody>
      </p:sp>
      <p:sp>
        <p:nvSpPr>
          <p:cNvPr id="11" name="body">
            <a:extLst>
              <a:ext uri="{FF2B5EF4-FFF2-40B4-BE49-F238E27FC236}">
                <ns2:creationId id="{D56D562A-6B65-41B3-B112-A310D21E65B8}"/>
              </a:ext>
            </a:extLst>
          </p:cNvPr>
          <p:cNvSpPr>
            <a:spLocks noGrp="1"/>
          </p:cNvSpPr>
          <p:nvPr/>
        </p:nvSpPr>
        <p:spPr>
          <a:xfrm>
            <a:off x="3905250" y="4914900"/>
            <a:ext cx="76009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Лицензия и сопровождение при расширении сети</a:t>
            </a:r>
          </a:p>
        </p:txBody>
      </p:sp>
      <p:sp>
        <p:nvSpPr>
          <p:cNvPr id="12" name="foot">
            <a:extLst>
              <a:ext uri="{FF2B5EF4-FFF2-40B4-BE49-F238E27FC236}">
                <ns2:creationId id="{A3447C36-E197-49C7-94B0-1E26528A66D2}"/>
              </a:ext>
            </a:extLst>
          </p:cNvPr>
          <p:cNvSpPr>
            <a:spLocks noGrp="1"/>
          </p:cNvSpPr>
          <p:nvPr/>
        </p:nvSpPr>
        <p:spPr>
          <a:xfrm>
            <a:off x="590550" y="6324600"/>
            <a:ext cx="109537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Предлагаемая модель. Объём и бюджет согласуем с владельцем участка.</a:t>
            </a:r>
          </a:p>
        </p:txBody>
      </p:sp>
      <p:sp>
        <p:nvSpPr>
          <p:cNvPr id="13" name="page">
            <a:extLst>
              <a:ext uri="{FF2B5EF4-FFF2-40B4-BE49-F238E27FC236}">
                <ns2:creationId id="{8F5E4C84-BE08-44DA-BB08-309E08C15A3B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27</a:t>
            </a:r>
          </a:p>
        </p:txBody>
      </p:sp>
    </p:spTree>
    <p:extLst>
      <p:ext uri="{BB962C8B-B14F-4D97-AF65-F5344CB8AC3E}">
        <ns3:creationId val="1683664219"/>
      </p:ext>
    </p:extLst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ns2:creationId id="{FF58DEE2-9CE9-4CD2-91C9-3A32A013EA89}"/>
              </a:ext>
            </a:extLst>
          </p:cNvPr>
          <p:cNvSpPr>
            <a:spLocks noGrp="1"/>
          </p:cNvSpPr>
          <p:nvPr/>
        </p:nvSpPr>
        <p:spPr>
          <a:xfrm>
            <a:off x="590550" y="3209925"/>
            <a:ext cx="10953750" cy="19050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04C2F1E2-A391-4F39-BFEC-D434445910D4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ns2:creationId id="{E950DDE5-4B35-4B51-AD5B-37584913EEA4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Предлагаемый пилот:
от участка до приёмки.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endParaRPr sz="3450" b="1">
              <a:solidFill>
                <a:srgbClr val="F4F4EE"/>
              </a:solidFill>
              <a:latin typeface="Manrope"/>
              <a:ea typeface="Manrope"/>
              <a:cs typeface="Manrope"/>
            </a:endParaRPr>
          </a:p>
        </p:txBody>
      </p:sp>
      <p:sp>
        <p:nvSpPr>
          <p:cNvPr id="4" name="body">
            <a:extLst>
              <a:ext uri="{FF2B5EF4-FFF2-40B4-BE49-F238E27FC236}">
                <ns2:creationId id="{24C8B618-B9D6-4669-8B51-D4B0C77D5DDB}"/>
              </a:ext>
            </a:extLst>
          </p:cNvPr>
          <p:cNvSpPr>
            <a:spLocks noGrp="1"/>
          </p:cNvSpPr>
          <p:nvPr/>
        </p:nvSpPr>
        <p:spPr>
          <a:xfrm>
            <a:off x="59055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1–2</a:t>
            </a:r>
          </a:p>
        </p:txBody>
      </p:sp>
      <p:sp>
        <p:nvSpPr>
          <p:cNvPr id="5" name="body">
            <a:extLst>
              <a:ext uri="{FF2B5EF4-FFF2-40B4-BE49-F238E27FC236}">
                <ns2:creationId id="{4D18DA1B-291F-4CC8-9674-90E2E6E1F53E}"/>
              </a:ext>
            </a:extLst>
          </p:cNvPr>
          <p:cNvSpPr>
            <a:spLocks noGrp="1"/>
          </p:cNvSpPr>
          <p:nvPr/>
        </p:nvSpPr>
        <p:spPr>
          <a:xfrm>
            <a:off x="59055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Зафиксировать</a:t>
            </a:r>
          </a:p>
        </p:txBody>
      </p:sp>
      <p:sp>
        <p:nvSpPr>
          <p:cNvPr id="6" name="body">
            <a:extLst>
              <a:ext uri="{FF2B5EF4-FFF2-40B4-BE49-F238E27FC236}">
                <ns2:creationId id="{5A71D4B8-C45B-4AFD-900D-BFC82CD3DE16}"/>
              </a:ext>
            </a:extLst>
          </p:cNvPr>
          <p:cNvSpPr>
            <a:spLocks noGrp="1"/>
          </p:cNvSpPr>
          <p:nvPr/>
        </p:nvSpPr>
        <p:spPr>
          <a:xfrm>
            <a:off x="59055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Участок, приборы,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исходные показатели</a:t>
            </a:r>
          </a:p>
        </p:txBody>
      </p:sp>
      <p:sp>
        <p:nvSpPr>
          <p:cNvPr id="7" name="body">
            <a:extLst>
              <a:ext uri="{FF2B5EF4-FFF2-40B4-BE49-F238E27FC236}">
                <ns2:creationId id="{0247D7E6-B76C-40D0-9B93-3F03F7752B7D}"/>
              </a:ext>
            </a:extLst>
          </p:cNvPr>
          <p:cNvSpPr>
            <a:spLocks noGrp="1"/>
          </p:cNvSpPr>
          <p:nvPr/>
        </p:nvSpPr>
        <p:spPr>
          <a:xfrm>
            <a:off x="339090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3–4</a:t>
            </a:r>
          </a:p>
        </p:txBody>
      </p:sp>
      <p:sp>
        <p:nvSpPr>
          <p:cNvPr id="8" name="body">
            <a:extLst>
              <a:ext uri="{FF2B5EF4-FFF2-40B4-BE49-F238E27FC236}">
                <ns2:creationId id="{BCCC9CB8-4E14-4C3A-BB27-A96559323FBA}"/>
              </a:ext>
            </a:extLst>
          </p:cNvPr>
          <p:cNvSpPr>
            <a:spLocks noGrp="1"/>
          </p:cNvSpPr>
          <p:nvPr/>
        </p:nvSpPr>
        <p:spPr>
          <a:xfrm>
            <a:off x="339090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Подключить</a:t>
            </a:r>
          </a:p>
        </p:txBody>
      </p:sp>
      <p:sp>
        <p:nvSpPr>
          <p:cNvPr id="9" name="body">
            <a:extLst>
              <a:ext uri="{FF2B5EF4-FFF2-40B4-BE49-F238E27FC236}">
                <ns2:creationId id="{498F350A-A75B-4911-A182-683759B615E9}"/>
              </a:ext>
            </a:extLst>
          </p:cNvPr>
          <p:cNvSpPr>
            <a:spLocks noGrp="1"/>
          </p:cNvSpPr>
          <p:nvPr/>
        </p:nvSpPr>
        <p:spPr>
          <a:xfrm>
            <a:off x="339090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Данные, роли,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маршруты событий</a:t>
            </a:r>
          </a:p>
        </p:txBody>
      </p:sp>
      <p:sp>
        <p:nvSpPr>
          <p:cNvPr id="10" name="body">
            <a:extLst>
              <a:ext uri="{FF2B5EF4-FFF2-40B4-BE49-F238E27FC236}">
                <ns2:creationId id="{BE9399D7-938E-4291-8E0A-7DBA3B2E57C0}"/>
              </a:ext>
            </a:extLst>
          </p:cNvPr>
          <p:cNvSpPr>
            <a:spLocks noGrp="1"/>
          </p:cNvSpPr>
          <p:nvPr/>
        </p:nvSpPr>
        <p:spPr>
          <a:xfrm>
            <a:off x="619125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5–6</a:t>
            </a:r>
          </a:p>
        </p:txBody>
      </p:sp>
      <p:sp>
        <p:nvSpPr>
          <p:cNvPr id="11" name="body">
            <a:extLst>
              <a:ext uri="{FF2B5EF4-FFF2-40B4-BE49-F238E27FC236}">
                <ns2:creationId id="{204DD5E8-D3E6-447C-937E-F4B090E3FA26}"/>
              </a:ext>
            </a:extLst>
          </p:cNvPr>
          <p:cNvSpPr>
            <a:spLocks noGrp="1"/>
          </p:cNvSpPr>
          <p:nvPr/>
        </p:nvSpPr>
        <p:spPr>
          <a:xfrm>
            <a:off x="619125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Проверить</a:t>
            </a:r>
          </a:p>
        </p:txBody>
      </p:sp>
      <p:sp>
        <p:nvSpPr>
          <p:cNvPr id="12" name="body">
            <a:extLst>
              <a:ext uri="{FF2B5EF4-FFF2-40B4-BE49-F238E27FC236}">
                <ns2:creationId id="{E3CA94A7-6B51-485A-AC61-8043A376DD78}"/>
              </a:ext>
            </a:extLst>
          </p:cNvPr>
          <p:cNvSpPr>
            <a:spLocks noGrp="1"/>
          </p:cNvSpPr>
          <p:nvPr/>
        </p:nvSpPr>
        <p:spPr>
          <a:xfrm>
            <a:off x="619125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Доставка сигналов,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работа службы</a:t>
            </a:r>
          </a:p>
        </p:txBody>
      </p:sp>
      <p:sp>
        <p:nvSpPr>
          <p:cNvPr id="13" name="body">
            <a:extLst>
              <a:ext uri="{FF2B5EF4-FFF2-40B4-BE49-F238E27FC236}">
                <ns2:creationId id="{BA149099-F0E5-454E-91AF-DA8CE2F51EBD}"/>
              </a:ext>
            </a:extLst>
          </p:cNvPr>
          <p:cNvSpPr>
            <a:spLocks noGrp="1"/>
          </p:cNvSpPr>
          <p:nvPr/>
        </p:nvSpPr>
        <p:spPr>
          <a:xfrm>
            <a:off x="8991600" y="2647950"/>
            <a:ext cx="2543175" cy="523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7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7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7–8</a:t>
            </a:r>
          </a:p>
        </p:txBody>
      </p:sp>
      <p:sp>
        <p:nvSpPr>
          <p:cNvPr id="14" name="body">
            <a:extLst>
              <a:ext uri="{FF2B5EF4-FFF2-40B4-BE49-F238E27FC236}">
                <ns2:creationId id="{740A6FA6-31CC-4AAC-A396-1CBE891B460B}"/>
              </a:ext>
            </a:extLst>
          </p:cNvPr>
          <p:cNvSpPr>
            <a:spLocks noGrp="1"/>
          </p:cNvSpPr>
          <p:nvPr/>
        </p:nvSpPr>
        <p:spPr>
          <a:xfrm>
            <a:off x="8991600" y="3590925"/>
            <a:ext cx="26384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Принять</a:t>
            </a:r>
          </a:p>
        </p:txBody>
      </p:sp>
      <p:sp>
        <p:nvSpPr>
          <p:cNvPr id="15" name="body">
            <a:extLst>
              <a:ext uri="{FF2B5EF4-FFF2-40B4-BE49-F238E27FC236}">
                <ns2:creationId id="{CC1CB097-3C51-4E4F-95F1-D9DFEC2A0B50}"/>
              </a:ext>
            </a:extLst>
          </p:cNvPr>
          <p:cNvSpPr>
            <a:spLocks noGrp="1"/>
          </p:cNvSpPr>
          <p:nvPr/>
        </p:nvSpPr>
        <p:spPr>
          <a:xfrm>
            <a:off x="8991600" y="4324350"/>
            <a:ext cx="2647950" cy="885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Сравнение с базой,</a:t>
            </a:r>
          </a:p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отчёт и следующий этап</a:t>
            </a:r>
          </a:p>
        </p:txBody>
      </p:sp>
      <p:sp>
        <p:nvSpPr>
          <p:cNvPr id="16" name="body">
            <a:extLst>
              <a:ext uri="{FF2B5EF4-FFF2-40B4-BE49-F238E27FC236}">
                <ns2:creationId id="{136BC0A3-0806-4AF2-AF25-41E9F3ED3E12}"/>
              </a:ext>
            </a:extLst>
          </p:cNvPr>
          <p:cNvSpPr>
            <a:spLocks noGrp="1"/>
          </p:cNvSpPr>
          <p:nvPr/>
        </p:nvSpPr>
        <p:spPr>
          <a:xfrm>
            <a:off x="590550" y="6029325"/>
            <a:ext cx="10953750" cy="5810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8 недель — предварительный план. Сроки и объём согласуются до старта.</a:t>
            </a:r>
          </a:p>
        </p:txBody>
      </p:sp>
      <p:sp>
        <p:nvSpPr>
          <p:cNvPr id="17" name="page">
            <a:extLst>
              <a:ext uri="{FF2B5EF4-FFF2-40B4-BE49-F238E27FC236}">
                <ns2:creationId id="{F8FD1247-2476-4FFA-9186-C863698B9965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28</a:t>
            </a:r>
          </a:p>
        </p:txBody>
      </p:sp>
    </p:spTree>
    <p:extLst>
      <p:ext uri="{BB962C8B-B14F-4D97-AF65-F5344CB8AC3E}">
        <ns3:creationId val="673217721"/>
      </p:ext>
    </p:extLst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ns2:creationId id="{403D01A6-07A9-4765-BFA0-B41E4A15A049}"/>
              </a:ext>
            </a:extLst>
          </p:cNvPr>
          <p:cNvSpPr>
            <a:spLocks noGrp="1"/>
          </p:cNvSpPr>
          <p:nvPr/>
        </p:nvSpPr>
        <p:spPr>
          <a:xfrm>
            <a:off x="590550" y="305752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50B60ACD-6BC1-4186-B586-301CC550F8C0}"/>
              </a:ext>
            </a:extLst>
          </p:cNvPr>
          <p:cNvSpPr>
            <a:spLocks noGrp="1"/>
          </p:cNvSpPr>
          <p:nvPr/>
        </p:nvSpPr>
        <p:spPr>
          <a:xfrm>
            <a:off x="590550" y="379095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739A611A-F720-4CD6-A59A-A6F7B7BDB8CB}"/>
              </a:ext>
            </a:extLst>
          </p:cNvPr>
          <p:cNvSpPr>
            <a:spLocks noGrp="1"/>
          </p:cNvSpPr>
          <p:nvPr/>
        </p:nvSpPr>
        <p:spPr>
          <a:xfrm>
            <a:off x="590550" y="4524375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ns2:creationId id="{BBC84807-89D0-4922-9C52-3EDD6A99AC55}"/>
              </a:ext>
            </a:extLst>
          </p:cNvPr>
          <p:cNvSpPr>
            <a:spLocks noGrp="1"/>
          </p:cNvSpPr>
          <p:nvPr/>
        </p:nvSpPr>
        <p:spPr>
          <a:xfrm>
            <a:off x="590550" y="5257800"/>
            <a:ext cx="10953750" cy="95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5" name="brand">
            <a:extLst>
              <a:ext uri="{FF2B5EF4-FFF2-40B4-BE49-F238E27FC236}">
                <ns2:creationId id="{C911D1D0-2B94-4C0F-921D-5A112960D353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19125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6" name="title">
            <a:extLst>
              <a:ext uri="{FF2B5EF4-FFF2-40B4-BE49-F238E27FC236}">
                <ns2:creationId id="{EE56A43B-524A-4AA3-94C2-C0501435E705}"/>
              </a:ext>
            </a:extLst>
          </p:cNvPr>
          <p:cNvSpPr>
            <a:spLocks noGrp="1"/>
          </p:cNvSpPr>
          <p:nvPr/>
        </p:nvSpPr>
        <p:spPr>
          <a:xfrm>
            <a:off x="571500" y="1028700"/>
            <a:ext cx="10953750" cy="1200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Пилот принимаем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 данным и действиям.</a:t>
            </a:r>
          </a:p>
        </p:txBody>
      </p:sp>
      <p:sp>
        <p:nvSpPr>
          <p:cNvPr id="7" name="body">
            <a:extLst>
              <a:ext uri="{FF2B5EF4-FFF2-40B4-BE49-F238E27FC236}">
                <ns2:creationId id="{52974231-4533-4837-9767-CCB0A4DAAC2F}"/>
              </a:ext>
            </a:extLst>
          </p:cNvPr>
          <p:cNvSpPr>
            <a:spLocks noGrp="1"/>
          </p:cNvSpPr>
          <p:nvPr/>
        </p:nvSpPr>
        <p:spPr>
          <a:xfrm>
            <a:off x="590550" y="2657475"/>
            <a:ext cx="479107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ЧТО ИЗМЕРЯЕМ</a:t>
            </a:r>
          </a:p>
        </p:txBody>
      </p:sp>
      <p:sp>
        <p:nvSpPr>
          <p:cNvPr id="8" name="body">
            <a:extLst>
              <a:ext uri="{FF2B5EF4-FFF2-40B4-BE49-F238E27FC236}">
                <ns2:creationId id="{3915862D-16B9-4416-BF7E-D9D3FE1D8D00}"/>
              </a:ext>
            </a:extLst>
          </p:cNvPr>
          <p:cNvSpPr>
            <a:spLocks noGrp="1"/>
          </p:cNvSpPr>
          <p:nvPr/>
        </p:nvSpPr>
        <p:spPr>
          <a:xfrm>
            <a:off x="6048375" y="2657475"/>
            <a:ext cx="54197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ЧЕМ ПОДТВЕРЖДАЕМ</a:t>
            </a:r>
          </a:p>
        </p:txBody>
      </p:sp>
      <p:sp>
        <p:nvSpPr>
          <p:cNvPr id="9" name="body">
            <a:extLst>
              <a:ext uri="{FF2B5EF4-FFF2-40B4-BE49-F238E27FC236}">
                <ns2:creationId id="{9E25B01E-5315-430D-B28C-8BA8FE4EBB0B}"/>
              </a:ext>
            </a:extLst>
          </p:cNvPr>
          <p:cNvSpPr>
            <a:spLocks noGrp="1"/>
          </p:cNvSpPr>
          <p:nvPr/>
        </p:nvSpPr>
        <p:spPr>
          <a:xfrm>
            <a:off x="590550" y="3200400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Полнота и свежесть показаний</a:t>
            </a:r>
          </a:p>
        </p:txBody>
      </p:sp>
      <p:sp>
        <p:nvSpPr>
          <p:cNvPr id="10" name="body">
            <a:extLst>
              <a:ext uri="{FF2B5EF4-FFF2-40B4-BE49-F238E27FC236}">
                <ns2:creationId id="{AFD4CCCD-9724-45A2-AFCD-085FC7ECFBC5}"/>
              </a:ext>
            </a:extLst>
          </p:cNvPr>
          <p:cNvSpPr>
            <a:spLocks noGrp="1"/>
          </p:cNvSpPr>
          <p:nvPr/>
        </p:nvSpPr>
        <p:spPr>
          <a:xfrm>
            <a:off x="6048375" y="3200400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Архив приёма и пропуски по приборам</a:t>
            </a:r>
          </a:p>
        </p:txBody>
      </p:sp>
      <p:sp>
        <p:nvSpPr>
          <p:cNvPr id="11" name="body">
            <a:extLst>
              <a:ext uri="{FF2B5EF4-FFF2-40B4-BE49-F238E27FC236}">
                <ns2:creationId id="{3FDAB513-28FC-4496-AD7F-A67F4ECE2235}"/>
              </a:ext>
            </a:extLst>
          </p:cNvPr>
          <p:cNvSpPr>
            <a:spLocks noGrp="1"/>
          </p:cNvSpPr>
          <p:nvPr/>
        </p:nvSpPr>
        <p:spPr>
          <a:xfrm>
            <a:off x="590550" y="3933825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Доставка и принятие сигнала</a:t>
            </a:r>
          </a:p>
        </p:txBody>
      </p:sp>
      <p:sp>
        <p:nvSpPr>
          <p:cNvPr id="12" name="body">
            <a:extLst>
              <a:ext uri="{FF2B5EF4-FFF2-40B4-BE49-F238E27FC236}">
                <ns2:creationId id="{AF8853D4-34D5-4AED-AD90-314067540455}"/>
              </a:ext>
            </a:extLst>
          </p:cNvPr>
          <p:cNvSpPr>
            <a:spLocks noGrp="1"/>
          </p:cNvSpPr>
          <p:nvPr/>
        </p:nvSpPr>
        <p:spPr>
          <a:xfrm>
            <a:off x="6048375" y="3933825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Время регистрации, квитанция, реакция</a:t>
            </a:r>
          </a:p>
        </p:txBody>
      </p:sp>
      <p:sp>
        <p:nvSpPr>
          <p:cNvPr id="13" name="body">
            <a:extLst>
              <a:ext uri="{FF2B5EF4-FFF2-40B4-BE49-F238E27FC236}">
                <ns2:creationId id="{60592F8C-602A-4B9F-9E53-2E1D85FC1BD9}"/>
              </a:ext>
            </a:extLst>
          </p:cNvPr>
          <p:cNvSpPr>
            <a:spLocks noGrp="1"/>
          </p:cNvSpPr>
          <p:nvPr/>
        </p:nvSpPr>
        <p:spPr>
          <a:xfrm>
            <a:off x="590550" y="4667250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Результат адресной проверки</a:t>
            </a:r>
          </a:p>
        </p:txBody>
      </p:sp>
      <p:sp>
        <p:nvSpPr>
          <p:cNvPr id="14" name="body">
            <a:extLst>
              <a:ext uri="{FF2B5EF4-FFF2-40B4-BE49-F238E27FC236}">
                <ns2:creationId id="{DB2D62AA-9C32-48A5-9009-DF2D593610AC}"/>
              </a:ext>
            </a:extLst>
          </p:cNvPr>
          <p:cNvSpPr>
            <a:spLocks noGrp="1"/>
          </p:cNvSpPr>
          <p:nvPr/>
        </p:nvSpPr>
        <p:spPr>
          <a:xfrm>
            <a:off x="6048375" y="4667250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Действие инженера и закрытие события</a:t>
            </a:r>
          </a:p>
        </p:txBody>
      </p:sp>
      <p:sp>
        <p:nvSpPr>
          <p:cNvPr id="15" name="body">
            <a:extLst>
              <a:ext uri="{FF2B5EF4-FFF2-40B4-BE49-F238E27FC236}">
                <ns2:creationId id="{DAF24691-07E1-4B1F-9C79-94FBE244A2B9}"/>
              </a:ext>
            </a:extLst>
          </p:cNvPr>
          <p:cNvSpPr>
            <a:spLocks noGrp="1"/>
          </p:cNvSpPr>
          <p:nvPr/>
        </p:nvSpPr>
        <p:spPr>
          <a:xfrm>
            <a:off x="590550" y="5400675"/>
            <a:ext cx="5067300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8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8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Изменение баланса участка</a:t>
            </a:r>
          </a:p>
        </p:txBody>
      </p:sp>
      <p:sp>
        <p:nvSpPr>
          <p:cNvPr id="16" name="body">
            <a:extLst>
              <a:ext uri="{FF2B5EF4-FFF2-40B4-BE49-F238E27FC236}">
                <ns2:creationId id="{758D736F-FD38-478E-B769-A39063360D1A}"/>
              </a:ext>
            </a:extLst>
          </p:cNvPr>
          <p:cNvSpPr>
            <a:spLocks noGrp="1"/>
          </p:cNvSpPr>
          <p:nvPr/>
        </p:nvSpPr>
        <p:spPr>
          <a:xfrm>
            <a:off x="6048375" y="5400675"/>
            <a:ext cx="549592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Сопоставимые периоды до и после</a:t>
            </a:r>
          </a:p>
        </p:txBody>
      </p:sp>
      <p:sp>
        <p:nvSpPr>
          <p:cNvPr id="17" name="foot">
            <a:extLst>
              <a:ext uri="{FF2B5EF4-FFF2-40B4-BE49-F238E27FC236}">
                <ns2:creationId id="{73CF0D67-D807-4C7A-9A2D-C2F92636BAD4}"/>
              </a:ext>
            </a:extLst>
          </p:cNvPr>
          <p:cNvSpPr>
            <a:spLocks noGrp="1"/>
          </p:cNvSpPr>
          <p:nvPr/>
        </p:nvSpPr>
        <p:spPr>
          <a:xfrm>
            <a:off x="590550" y="6343650"/>
            <a:ext cx="10906125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Базу сравнения, допустимые задержки и пороги фиксируем до старта.</a:t>
            </a:r>
          </a:p>
        </p:txBody>
      </p:sp>
      <p:sp>
        <p:nvSpPr>
          <p:cNvPr id="18" name="page">
            <a:extLst>
              <a:ext uri="{FF2B5EF4-FFF2-40B4-BE49-F238E27FC236}">
                <ns2:creationId id="{779BF38E-56AB-4F46-A723-797C690222AA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29</a:t>
            </a:r>
          </a:p>
        </p:txBody>
      </p:sp>
    </p:spTree>
    <p:extLst>
      <p:ext uri="{BB962C8B-B14F-4D97-AF65-F5344CB8AC3E}">
        <ns3:creationId val="1362416697"/>
      </p:ext>
    </p:extLst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Основатель и ключевая команда" descr="Руслан Машкенов; Марат Ауэзов; Альвиса Ануарова"/>
          <p:cNvPicPr/>
          <p:nvPr/>
        </p:nvPicPr>
        <p:blipFill>
          <a:blip r:embed="rIdTeamImag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091E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rand">
            <a:extLst>
              <a:ext uri="{FF2B5EF4-FFF2-40B4-BE49-F238E27FC236}">
                <ns2:creationId id="{E5C052D4-D79F-4221-9467-FBA729823CD3}"/>
              </a:ext>
            </a:extLst>
          </p:cNvPr>
          <p:cNvSpPr>
            <a:spLocks noGrp="1"/>
          </p:cNvSpPr>
          <p:nvPr/>
        </p:nvSpPr>
        <p:spPr>
          <a:xfrm>
            <a:off x="504825" y="457200"/>
            <a:ext cx="61912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PACTIQO  /  METERING</a:t>
            </a:r>
          </a:p>
        </p:txBody>
      </p:sp>
      <p:sp>
        <p:nvSpPr>
          <p:cNvPr id="2" name="body">
            <a:extLst>
              <a:ext uri="{FF2B5EF4-FFF2-40B4-BE49-F238E27FC236}">
                <ns2:creationId id="{FB5CC3A5-7A91-4541-9039-5705EFA9F503}"/>
              </a:ext>
            </a:extLst>
          </p:cNvPr>
          <p:cNvSpPr>
            <a:spLocks noGrp="1"/>
          </p:cNvSpPr>
          <p:nvPr/>
        </p:nvSpPr>
        <p:spPr>
          <a:xfrm>
            <a:off x="10229850" y="495300"/>
            <a:ext cx="1571625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2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2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ВОДА + ГАЗ</a:t>
            </a:r>
          </a:p>
        </p:txBody>
      </p:sp>
      <p:sp>
        <p:nvSpPr>
          <p:cNvPr id="3" name="page">
            <a:extLst>
              <a:ext uri="{FF2B5EF4-FFF2-40B4-BE49-F238E27FC236}">
                <ns2:creationId id="{7232B7C3-5D82-4DE5-BC58-F1815A957B9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31</a:t>
            </a:r>
          </a:p>
        </p:txBody>
      </p:sp>
      <p:sp>
        <p:nvSpPr>
          <p:cNvPr id="4" name="body">
            <a:extLst>
              <a:ext uri="{FF2B5EF4-FFF2-40B4-BE49-F238E27FC236}">
                <ns2:creationId id="{4118F602-71F6-4208-9BC6-71BD1BB44F10}"/>
              </a:ext>
            </a:extLst>
          </p:cNvPr>
          <p:cNvSpPr>
            <a:spLocks noGrp="1"/>
          </p:cNvSpPr>
          <p:nvPr/>
        </p:nvSpPr>
        <p:spPr>
          <a:xfrm>
            <a:off x="504825" y="1304925"/>
            <a:ext cx="44767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СЛЕДУЮЩИЙ ШАГ</a:t>
            </a:r>
          </a:p>
        </p:txBody>
      </p:sp>
      <p:sp>
        <p:nvSpPr>
          <p:cNvPr id="5" name="title">
            <a:extLst>
              <a:ext uri="{FF2B5EF4-FFF2-40B4-BE49-F238E27FC236}">
                <ns2:creationId id="{D8771AEC-024C-4896-BB64-2AC683685B10}"/>
              </a:ext>
            </a:extLst>
          </p:cNvPr>
          <p:cNvSpPr>
            <a:spLocks noGrp="1"/>
          </p:cNvSpPr>
          <p:nvPr/>
        </p:nvSpPr>
        <p:spPr>
          <a:xfrm>
            <a:off x="476250" y="1866900"/>
            <a:ext cx="5429250" cy="1476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Начнём</a:t>
            </a:r>
          </a:p>
          <a:p>
            <a:pPr>
              <a:defRPr sz="45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45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с вашего</a:t>
            </a:r>
          </a:p>
        </p:txBody>
      </p:sp>
      <p:sp>
        <p:nvSpPr>
          <p:cNvPr id="6" name="body">
            <a:extLst>
              <a:ext uri="{FF2B5EF4-FFF2-40B4-BE49-F238E27FC236}">
                <ns2:creationId id="{493440AB-7A10-490E-B39D-9EFD5CD5BEE3}"/>
              </a:ext>
            </a:extLst>
          </p:cNvPr>
          <p:cNvSpPr>
            <a:spLocks noGrp="1"/>
          </p:cNvSpPr>
          <p:nvPr/>
        </p:nvSpPr>
        <p:spPr>
          <a:xfrm>
            <a:off x="476250" y="3314700"/>
            <a:ext cx="5429250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50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450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участка.</a:t>
            </a:r>
          </a:p>
        </p:txBody>
      </p:sp>
      <p:sp>
        <p:nvSpPr>
          <p:cNvPr id="7" name="body">
            <a:extLst>
              <a:ext uri="{FF2B5EF4-FFF2-40B4-BE49-F238E27FC236}">
                <ns2:creationId id="{35F931E8-885D-4386-BCE7-3449CE41145C}"/>
              </a:ext>
            </a:extLst>
          </p:cNvPr>
          <p:cNvSpPr>
            <a:spLocks noGrp="1"/>
          </p:cNvSpPr>
          <p:nvPr/>
        </p:nvSpPr>
        <p:spPr>
          <a:xfrm>
            <a:off x="504825" y="4324350"/>
            <a:ext cx="5238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Проверим полный рабочий цикл</a:t>
            </a:r>
          </a:p>
          <a:p>
            <a:pPr>
              <a:def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EDF5F3"/>
                </a:solidFill>
                <a:latin typeface="Golos Text"/>
                <a:ea typeface="Golos Text"/>
                <a:cs typeface="Golos Text"/>
              </a:rPr>
              <a:t>на согласованном оборудовании.</a:t>
            </a:r>
          </a:p>
        </p:txBody>
      </p:sp>
      <p:sp>
        <p:nvSpPr>
          <p:cNvPr id="8" name="body">
            <a:extLst>
              <a:ext uri="{FF2B5EF4-FFF2-40B4-BE49-F238E27FC236}">
                <ns2:creationId id="{2557086A-CB94-4844-B882-A2679DE7F642}"/>
              </a:ext>
            </a:extLst>
          </p:cNvPr>
          <p:cNvSpPr>
            <a:spLocks noGrp="1"/>
          </p:cNvSpPr>
          <p:nvPr/>
        </p:nvSpPr>
        <p:spPr>
          <a:xfrm>
            <a:off x="6305550" y="1409700"/>
            <a:ext cx="531495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125" b="1">
                <a:solidFill>
                  <a:srgbClr val="A6BCC3"/>
                </a:solidFill>
                <a:latin typeface="Manrope"/>
                <a:ea typeface="Manrope"/>
                <a:cs typeface="Manrope"/>
              </a:defRPr>
            </a:pPr>
            <a:r>
              <a:rPr sz="1125" b="1">
                <a:solidFill>
                  <a:srgbClr val="A6BCC3"/>
                </a:solidFill>
                <a:latin typeface="Manrope"/>
                <a:ea typeface="Manrope"/>
                <a:cs typeface="Manrope"/>
              </a:rPr>
              <a:t>ПИЛОТ С ПОНЯТНЫМ РЕЗУЛЬТАТОМ</a:t>
            </a:r>
          </a:p>
        </p:txBody>
      </p:sp>
      <p:sp>
        <p:nvSpPr>
          <p:cNvPr id="9" name="body">
            <a:extLst>
              <a:ext uri="{FF2B5EF4-FFF2-40B4-BE49-F238E27FC236}">
                <ns2:creationId id="{DFA18216-F583-4B60-8B74-37B44AEFE2A5}"/>
              </a:ext>
            </a:extLst>
          </p:cNvPr>
          <p:cNvSpPr>
            <a:spLocks noGrp="1"/>
          </p:cNvSpPr>
          <p:nvPr/>
        </p:nvSpPr>
        <p:spPr>
          <a:xfrm>
            <a:off x="6305550" y="1971675"/>
            <a:ext cx="4000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body">
            <a:extLst>
              <a:ext uri="{FF2B5EF4-FFF2-40B4-BE49-F238E27FC236}">
                <ns2:creationId id="{F6EC803A-45CD-4241-AC34-C070330F7BC8}"/>
              </a:ext>
            </a:extLst>
          </p:cNvPr>
          <p:cNvSpPr>
            <a:spLocks noGrp="1"/>
          </p:cNvSpPr>
          <p:nvPr/>
        </p:nvSpPr>
        <p:spPr>
          <a:xfrm>
            <a:off x="6753225" y="1933575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Подключение</a:t>
            </a:r>
          </a:p>
        </p:txBody>
      </p:sp>
      <p:sp>
        <p:nvSpPr>
          <p:cNvPr id="11" name="body">
            <a:extLst>
              <a:ext uri="{FF2B5EF4-FFF2-40B4-BE49-F238E27FC236}">
                <ns2:creationId id="{B9F2C69C-2BEF-4745-A6BB-13EE7F1E2517}"/>
              </a:ext>
            </a:extLst>
          </p:cNvPr>
          <p:cNvSpPr>
            <a:spLocks noGrp="1"/>
          </p:cNvSpPr>
          <p:nvPr/>
        </p:nvSpPr>
        <p:spPr>
          <a:xfrm>
            <a:off x="6753225" y="24193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Согласуем приборы, каналы и участок.</a:t>
            </a:r>
          </a:p>
        </p:txBody>
      </p:sp>
      <p:sp>
        <p:nvSpPr>
          <p:cNvPr id="12" name="body">
            <a:extLst>
              <a:ext uri="{FF2B5EF4-FFF2-40B4-BE49-F238E27FC236}">
                <ns2:creationId id="{56390F11-FB0B-42FF-A49A-57AF93267274}"/>
              </a:ext>
            </a:extLst>
          </p:cNvPr>
          <p:cNvSpPr>
            <a:spLocks noGrp="1"/>
          </p:cNvSpPr>
          <p:nvPr/>
        </p:nvSpPr>
        <p:spPr>
          <a:xfrm>
            <a:off x="6305550" y="3038475"/>
            <a:ext cx="4000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body">
            <a:extLst>
              <a:ext uri="{FF2B5EF4-FFF2-40B4-BE49-F238E27FC236}">
                <ns2:creationId id="{975C5872-2604-44FC-95EF-AC9C1318D26E}"/>
              </a:ext>
            </a:extLst>
          </p:cNvPr>
          <p:cNvSpPr>
            <a:spLocks noGrp="1"/>
          </p:cNvSpPr>
          <p:nvPr/>
        </p:nvSpPr>
        <p:spPr>
          <a:xfrm>
            <a:off x="6753225" y="3000375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Проверка данных</a:t>
            </a:r>
          </a:p>
        </p:txBody>
      </p:sp>
      <p:sp>
        <p:nvSpPr>
          <p:cNvPr id="14" name="body">
            <a:extLst>
              <a:ext uri="{FF2B5EF4-FFF2-40B4-BE49-F238E27FC236}">
                <ns2:creationId id="{A386177E-34AB-4C05-A15F-D16963AED5FC}"/>
              </a:ext>
            </a:extLst>
          </p:cNvPr>
          <p:cNvSpPr>
            <a:spLocks noGrp="1"/>
          </p:cNvSpPr>
          <p:nvPr/>
        </p:nvSpPr>
        <p:spPr>
          <a:xfrm>
            <a:off x="6753225" y="34861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Проверим поступление показаний.</a:t>
            </a:r>
          </a:p>
        </p:txBody>
      </p:sp>
      <p:sp>
        <p:nvSpPr>
          <p:cNvPr id="15" name="body">
            <a:extLst>
              <a:ext uri="{FF2B5EF4-FFF2-40B4-BE49-F238E27FC236}">
                <ns2:creationId id="{6957CBAB-03D5-4B63-A6E7-5D4C8C41EAF1}"/>
              </a:ext>
            </a:extLst>
          </p:cNvPr>
          <p:cNvSpPr>
            <a:spLocks noGrp="1"/>
          </p:cNvSpPr>
          <p:nvPr/>
        </p:nvSpPr>
        <p:spPr>
          <a:xfrm>
            <a:off x="6305550" y="4105275"/>
            <a:ext cx="4000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575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575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body">
            <a:extLst>
              <a:ext uri="{FF2B5EF4-FFF2-40B4-BE49-F238E27FC236}">
                <ns2:creationId id="{765E79E1-8995-48F7-9E01-8C8A8673E401}"/>
              </a:ext>
            </a:extLst>
          </p:cNvPr>
          <p:cNvSpPr>
            <a:spLocks noGrp="1"/>
          </p:cNvSpPr>
          <p:nvPr/>
        </p:nvSpPr>
        <p:spPr>
          <a:xfrm>
            <a:off x="6753225" y="4067175"/>
            <a:ext cx="4953000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0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210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Реагирование</a:t>
            </a:r>
          </a:p>
        </p:txBody>
      </p:sp>
      <p:sp>
        <p:nvSpPr>
          <p:cNvPr id="17" name="body">
            <a:extLst>
              <a:ext uri="{FF2B5EF4-FFF2-40B4-BE49-F238E27FC236}">
                <ns2:creationId id="{91E23711-5CCD-4688-9331-BEF33A8E6D24}"/>
              </a:ext>
            </a:extLst>
          </p:cNvPr>
          <p:cNvSpPr>
            <a:spLocks noGrp="1"/>
          </p:cNvSpPr>
          <p:nvPr/>
        </p:nvSpPr>
        <p:spPr>
          <a:xfrm>
            <a:off x="6753225" y="4552950"/>
            <a:ext cx="4953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Пройдём путь от сигнала до результата.</a:t>
            </a:r>
          </a:p>
        </p:txBody>
      </p:sp>
      <p:sp>
        <p:nvSpPr>
          <p:cNvPr id="18" name="body">
            <a:extLst>
              <a:ext uri="{FF2B5EF4-FFF2-40B4-BE49-F238E27FC236}">
                <ns2:creationId id="{FA5C1C19-534D-419E-83B0-726CF410243E}"/>
              </a:ext>
            </a:extLst>
          </p:cNvPr>
          <p:cNvSpPr>
            <a:spLocks noGrp="1"/>
          </p:cNvSpPr>
          <p:nvPr/>
        </p:nvSpPr>
        <p:spPr>
          <a:xfrm>
            <a:off x="504825" y="5829300"/>
            <a:ext cx="53149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65DECA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65DECA"/>
                </a:solidFill>
                <a:latin typeface="Manrope"/>
                <a:ea typeface="Manrope"/>
                <a:cs typeface="Manrope"/>
              </a:rPr>
              <a:t>Обсудим ваш участок</a:t>
            </a:r>
          </a:p>
        </p:txBody>
      </p:sp>
      <p:sp>
        <p:nvSpPr>
          <p:cNvPr id="19" name="body">
            <a:extLst>
              <a:ext uri="{FF2B5EF4-FFF2-40B4-BE49-F238E27FC236}">
                <ns2:creationId id="{F9DFC4BA-AEA5-445D-9688-113B90F9EF64}"/>
              </a:ext>
            </a:extLst>
          </p:cNvPr>
          <p:cNvSpPr>
            <a:spLocks noGrp="1"/>
          </p:cNvSpPr>
          <p:nvPr/>
        </p:nvSpPr>
        <p:spPr>
          <a:xfrm>
            <a:off x="504825" y="6296025"/>
            <a:ext cx="53149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Руслан Машкенов / основатель</a:t>
            </a:r>
          </a:p>
        </p:txBody>
      </p:sp>
      <p:sp>
        <p:nvSpPr>
          <p:cNvPr id="20" name="body">
            <a:extLst>
              <a:ext uri="{FF2B5EF4-FFF2-40B4-BE49-F238E27FC236}">
                <ns2:creationId id="{1A258778-717C-43C1-99BB-761D35B66FFE}"/>
              </a:ext>
            </a:extLst>
          </p:cNvPr>
          <p:cNvSpPr>
            <a:spLocks noGrp="1"/>
          </p:cNvSpPr>
          <p:nvPr/>
        </p:nvSpPr>
        <p:spPr>
          <a:xfrm>
            <a:off x="6305550" y="5829300"/>
            <a:ext cx="53149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EDF5F3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EDF5F3"/>
                </a:solidFill>
                <a:latin typeface="Manrope"/>
                <a:ea typeface="Manrope"/>
                <a:cs typeface="Manrope"/>
              </a:rPr>
              <a:t>rmashkenov@gmail.com</a:t>
            </a:r>
          </a:p>
        </p:txBody>
      </p:sp>
      <p:sp>
        <p:nvSpPr>
          <p:cNvPr id="21" name="body">
            <a:extLst>
              <a:ext uri="{FF2B5EF4-FFF2-40B4-BE49-F238E27FC236}">
                <ns2:creationId id="{C61E2F26-A3F9-42AC-85C2-F9DE88F22028}"/>
              </a:ext>
            </a:extLst>
          </p:cNvPr>
          <p:cNvSpPr>
            <a:spLocks noGrp="1"/>
          </p:cNvSpPr>
          <p:nvPr/>
        </p:nvSpPr>
        <p:spPr>
          <a:xfrm>
            <a:off x="6305550" y="6286500"/>
            <a:ext cx="5314950" cy="2952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6BCC3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6BCC3"/>
                </a:solidFill>
                <a:latin typeface="Golos Text"/>
                <a:ea typeface="Golos Text"/>
                <a:cs typeface="Golos Text"/>
              </a:rPr>
              <a:t>+7 700 188 83 72</a:t>
            </a:r>
          </a:p>
        </p:txBody>
      </p:sp>
    </p:spTree>
    <p:extLst>
      <p:ext uri="{BB962C8B-B14F-4D97-AF65-F5344CB8AC3E}">
        <ns3:creationId val="702485628"/>
      </p:ext>
    </p:extLst>
  </p:cSld>
  <p:clrMapOvr>
    <a:masterClrMapping/>
  </p:clrMapOvr>
</p:sld>
</file>

<file path=ppt/slides/slide13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ns2:creationId id="{A330ED80-5A2B-435A-A348-E1814E5F4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81700" y="2093624"/>
            <a:ext cx="5762625" cy="3404176"/>
          </a:xfrm>
          <a:prstGeom prst="rect">
            <a:avLst/>
          </a:prstGeom>
        </p:spPr>
      </p:pic>
      <p:sp>
        <p:nvSpPr>
          <p:cNvPr id="2" name="brand">
            <a:extLst>
              <a:ext uri="{FF2B5EF4-FFF2-40B4-BE49-F238E27FC236}">
                <ns2:creationId id="{5F00F612-029E-46BF-898F-03BC7FB5D866}"/>
              </a:ext>
            </a:extLst>
          </p:cNvPr>
          <p:cNvSpPr>
            <a:spLocks noGrp="1"/>
          </p:cNvSpPr>
          <p:nvPr/>
        </p:nvSpPr>
        <p:spPr>
          <a:xfrm>
            <a:off x="552450" y="304800"/>
            <a:ext cx="2095500" cy="342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3" name="eyebrow">
            <a:extLst>
              <a:ext uri="{FF2B5EF4-FFF2-40B4-BE49-F238E27FC236}">
                <ns2:creationId id="{8B219D9C-608A-4EAD-B1FF-B4C32D7498A7}"/>
              </a:ext>
            </a:extLst>
          </p:cNvPr>
          <p:cNvSpPr>
            <a:spLocks noGrp="1"/>
          </p:cNvSpPr>
          <p:nvPr/>
        </p:nvSpPr>
        <p:spPr>
          <a:xfrm>
            <a:off x="9525000" y="371475"/>
            <a:ext cx="219075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 / СОБЫТИЕ</a:t>
            </a:r>
          </a:p>
        </p:txBody>
      </p:sp>
      <p:sp>
        <p:nvSpPr>
          <p:cNvPr id="4" name="title">
            <a:extLst>
              <a:ext uri="{FF2B5EF4-FFF2-40B4-BE49-F238E27FC236}">
                <ns2:creationId id="{7FA6B365-9E17-4048-83FE-32BAEC041ABD}"/>
              </a:ext>
            </a:extLst>
          </p:cNvPr>
          <p:cNvSpPr>
            <a:spLocks noGrp="1"/>
          </p:cNvSpPr>
          <p:nvPr/>
        </p:nvSpPr>
        <p:spPr>
          <a:xfrm>
            <a:off x="552450" y="1504950"/>
            <a:ext cx="4953000" cy="12858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За сигналом —</a:t>
            </a:r>
          </a:p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конкретный адрес</a:t>
            </a:r>
          </a:p>
        </p:txBody>
      </p:sp>
      <p:sp>
        <p:nvSpPr>
          <p:cNvPr id="5" name="body">
            <a:extLst>
              <a:ext uri="{FF2B5EF4-FFF2-40B4-BE49-F238E27FC236}">
                <ns2:creationId id="{FA1F4D43-D012-41CF-9BC4-0BFF339A9561}"/>
              </a:ext>
            </a:extLst>
          </p:cNvPr>
          <p:cNvSpPr>
            <a:spLocks noGrp="1"/>
          </p:cNvSpPr>
          <p:nvPr/>
        </p:nvSpPr>
        <p:spPr>
          <a:xfrm>
            <a:off x="581025" y="3305175"/>
            <a:ext cx="4953000" cy="466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У Акорда · строение 1</a:t>
            </a:r>
          </a:p>
        </p:txBody>
      </p:sp>
      <p:sp>
        <p:nvSpPr>
          <p:cNvPr id="6" name="body">
            <a:extLst>
              <a:ext uri="{FF2B5EF4-FFF2-40B4-BE49-F238E27FC236}">
                <ns2:creationId id="{CDDFA4D6-C600-4C98-AE3A-E0162DC19A5E}"/>
              </a:ext>
            </a:extLst>
          </p:cNvPr>
          <p:cNvSpPr>
            <a:spLocks noGrp="1"/>
          </p:cNvSpPr>
          <p:nvPr/>
        </p:nvSpPr>
        <p:spPr>
          <a:xfrm>
            <a:off x="581025" y="3981450"/>
            <a:ext cx="4953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00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00" b="0">
                <a:solidFill>
                  <a:srgbClr val="64D9DD"/>
                </a:solidFill>
                <a:latin typeface="Golos Text"/>
                <a:ea typeface="Golos Text"/>
                <a:cs typeface="Golos Text"/>
              </a:defRPr>
            </a:pPr>
            <a:r>
              <a:rPr sz="2100" b="0">
                <a:solidFill>
                  <a:srgbClr val="64D9DD"/>
                </a:solidFill>
                <a:latin typeface="Golos Text"/>
                <a:ea typeface="Golos Text"/>
                <a:cs typeface="Golos Text"/>
              </a:rPr>
              <a:t>Резкий рост расхода</a:t>
            </a:r>
          </a:p>
        </p:txBody>
      </p:sp>
      <p:sp>
        <p:nvSpPr>
          <p:cNvPr id="7" name="body">
            <a:extLst>
              <a:ext uri="{FF2B5EF4-FFF2-40B4-BE49-F238E27FC236}">
                <ns2:creationId id="{1E0FC80D-74B3-4BD8-BFA2-CD657CF90A84}"/>
              </a:ext>
            </a:extLst>
          </p:cNvPr>
          <p:cNvSpPr>
            <a:spLocks noGrp="1"/>
          </p:cNvSpPr>
          <p:nvPr/>
        </p:nvSpPr>
        <p:spPr>
          <a:xfrm>
            <a:off x="581025" y="4752975"/>
            <a:ext cx="4838700" cy="12287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Измерения, история и первое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действие специалиста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открываются из точки на карте.</a:t>
            </a:r>
          </a:p>
        </p:txBody>
      </p:sp>
      <p:sp>
        <p:nvSpPr>
          <p:cNvPr id="8" name="foot">
            <a:extLst>
              <a:ext uri="{FF2B5EF4-FFF2-40B4-BE49-F238E27FC236}">
                <ns2:creationId id="{38F9E24E-042C-4001-858C-174AA1FC8EF8}"/>
              </a:ext>
            </a:extLst>
          </p:cNvPr>
          <p:cNvSpPr>
            <a:spLocks noGrp="1"/>
          </p:cNvSpPr>
          <p:nvPr/>
        </p:nvSpPr>
        <p:spPr>
          <a:xfrm>
            <a:off x="571500" y="6438900"/>
            <a:ext cx="10668000" cy="2476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9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Демонстрационный сценарий. Октябрь 2023.</a:t>
            </a:r>
          </a:p>
        </p:txBody>
      </p:sp>
      <p:sp>
        <p:nvSpPr>
          <p:cNvPr id="9" name="page">
            <a:extLst>
              <a:ext uri="{FF2B5EF4-FFF2-40B4-BE49-F238E27FC236}">
                <ns2:creationId id="{B612D33B-3F01-4325-89CE-7E637109D2B3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06</a:t>
            </a:r>
          </a:p>
        </p:txBody>
      </p:sp>
    </p:spTree>
    <p:extLst>
      <p:ext uri="{BB962C8B-B14F-4D97-AF65-F5344CB8AC3E}">
        <ns4:creationId val="551463582"/>
      </p:ext>
    </p:extLst>
  </p:cSld>
  <p:clrMapOvr>
    <a:masterClrMapping/>
  </p:clrMapOvr>
</p:sld>
</file>

<file path=ppt/slides/slide14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ns2:creationId id="{077D8316-069F-45BE-8537-5568418C9C05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57E2D4C7-E191-487E-B07A-CBB04CC1F943}"/>
              </a:ext>
            </a:extLst>
          </p:cNvPr>
          <p:cNvSpPr>
            <a:spLocks noGrp="1"/>
          </p:cNvSpPr>
          <p:nvPr/>
        </p:nvSpPr>
        <p:spPr>
          <a:xfrm>
            <a:off x="3048000" y="2543175"/>
            <a:ext cx="5334000" cy="29527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D5D4DB9E-AF58-417A-B6A9-8AC82499D11D}"/>
              </a:ext>
            </a:extLst>
          </p:cNvPr>
          <p:cNvSpPr>
            <a:spLocks noGrp="1"/>
          </p:cNvSpPr>
          <p:nvPr/>
        </p:nvSpPr>
        <p:spPr>
          <a:xfrm>
            <a:off x="3048000" y="3533775"/>
            <a:ext cx="3419962" cy="295275"/>
          </a:xfrm>
          <a:prstGeom prst="rect">
            <a:avLst/>
          </a:prstGeom>
          <a:solidFill>
            <a:srgbClr val="3E939F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ns2:creationId id="{74A26D62-E8F8-4AC6-A9E2-9A9823F86475}"/>
              </a:ext>
            </a:extLst>
          </p:cNvPr>
          <p:cNvSpPr>
            <a:spLocks noGrp="1"/>
          </p:cNvSpPr>
          <p:nvPr/>
        </p:nvSpPr>
        <p:spPr>
          <a:xfrm>
            <a:off x="3048000" y="4524375"/>
            <a:ext cx="1914038" cy="29527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5" name="brand">
            <a:extLst>
              <a:ext uri="{FF2B5EF4-FFF2-40B4-BE49-F238E27FC236}">
                <ns2:creationId id="{599CF1CF-03F6-4CD2-945D-7183DF7C5797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6" name="eyebrow">
            <a:extLst>
              <a:ext uri="{FF2B5EF4-FFF2-40B4-BE49-F238E27FC236}">
                <ns2:creationId id="{1DFDBD36-931F-4052-9105-A35C19377DBB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 / СИГНАЛ</a:t>
            </a:r>
          </a:p>
        </p:txBody>
      </p:sp>
      <p:sp>
        <p:nvSpPr>
          <p:cNvPr id="7" name="title">
            <a:extLst>
              <a:ext uri="{FF2B5EF4-FFF2-40B4-BE49-F238E27FC236}">
                <ns2:creationId id="{20E62DEC-0007-406C-8B86-E2294E6540FF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Баланс показывает, где нужна проверка</a:t>
            </a:r>
          </a:p>
        </p:txBody>
      </p:sp>
      <p:sp>
        <p:nvSpPr>
          <p:cNvPr id="8" name="foot">
            <a:extLst>
              <a:ext uri="{FF2B5EF4-FFF2-40B4-BE49-F238E27FC236}">
                <ns2:creationId id="{40451DC5-F8F3-405E-BBD3-57F9E60ECA90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Презентационный сценарий. Инженер проверяет причину расхождения.</a:t>
            </a:r>
          </a:p>
        </p:txBody>
      </p:sp>
      <p:sp>
        <p:nvSpPr>
          <p:cNvPr id="9" name="body">
            <a:extLst>
              <a:ext uri="{FF2B5EF4-FFF2-40B4-BE49-F238E27FC236}">
                <ns2:creationId id="{98374E27-7F07-4883-83F3-FC5BC3EAB7D2}"/>
              </a:ext>
            </a:extLst>
          </p:cNvPr>
          <p:cNvSpPr>
            <a:spLocks noGrp="1"/>
          </p:cNvSpPr>
          <p:nvPr/>
        </p:nvSpPr>
        <p:spPr>
          <a:xfrm>
            <a:off x="571500" y="24955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Подача</a:t>
            </a:r>
          </a:p>
        </p:txBody>
      </p:sp>
      <p:sp>
        <p:nvSpPr>
          <p:cNvPr id="10" name="body">
            <a:extLst>
              <a:ext uri="{FF2B5EF4-FFF2-40B4-BE49-F238E27FC236}">
                <ns2:creationId id="{FF37B210-5D6B-4B7B-9E8C-2561D2FD51F7}"/>
              </a:ext>
            </a:extLst>
          </p:cNvPr>
          <p:cNvSpPr>
            <a:spLocks noGrp="1"/>
          </p:cNvSpPr>
          <p:nvPr/>
        </p:nvSpPr>
        <p:spPr>
          <a:xfrm>
            <a:off x="8858250" y="2447925"/>
            <a:ext cx="266700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444,115 м³</a:t>
            </a:r>
          </a:p>
        </p:txBody>
      </p:sp>
      <p:sp>
        <p:nvSpPr>
          <p:cNvPr id="11" name="body">
            <a:extLst>
              <a:ext uri="{FF2B5EF4-FFF2-40B4-BE49-F238E27FC236}">
                <ns2:creationId id="{01F58D23-C214-4D81-A4AC-91C4F314E287}"/>
              </a:ext>
            </a:extLst>
          </p:cNvPr>
          <p:cNvSpPr>
            <a:spLocks noGrp="1"/>
          </p:cNvSpPr>
          <p:nvPr/>
        </p:nvSpPr>
        <p:spPr>
          <a:xfrm>
            <a:off x="571500" y="34861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Учтено</a:t>
            </a:r>
          </a:p>
        </p:txBody>
      </p:sp>
      <p:sp>
        <p:nvSpPr>
          <p:cNvPr id="12" name="body">
            <a:extLst>
              <a:ext uri="{FF2B5EF4-FFF2-40B4-BE49-F238E27FC236}">
                <ns2:creationId id="{ADCA0968-39B5-4688-AD74-895B9618C36C}"/>
              </a:ext>
            </a:extLst>
          </p:cNvPr>
          <p:cNvSpPr>
            <a:spLocks noGrp="1"/>
          </p:cNvSpPr>
          <p:nvPr/>
        </p:nvSpPr>
        <p:spPr>
          <a:xfrm>
            <a:off x="8858250" y="3438525"/>
            <a:ext cx="266700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284,750 м³</a:t>
            </a:r>
          </a:p>
        </p:txBody>
      </p:sp>
      <p:sp>
        <p:nvSpPr>
          <p:cNvPr id="13" name="body">
            <a:extLst>
              <a:ext uri="{FF2B5EF4-FFF2-40B4-BE49-F238E27FC236}">
                <ns2:creationId id="{D5309003-73F9-4A14-81ED-32C4CB049934}"/>
              </a:ext>
            </a:extLst>
          </p:cNvPr>
          <p:cNvSpPr>
            <a:spLocks noGrp="1"/>
          </p:cNvSpPr>
          <p:nvPr/>
        </p:nvSpPr>
        <p:spPr>
          <a:xfrm>
            <a:off x="571500" y="4476750"/>
            <a:ext cx="22860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9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9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Расхождение</a:t>
            </a:r>
          </a:p>
        </p:txBody>
      </p:sp>
      <p:sp>
        <p:nvSpPr>
          <p:cNvPr id="14" name="body">
            <a:extLst>
              <a:ext uri="{FF2B5EF4-FFF2-40B4-BE49-F238E27FC236}">
                <ns2:creationId id="{2A1E6DEB-A92A-4578-A892-517633B0023D}"/>
              </a:ext>
            </a:extLst>
          </p:cNvPr>
          <p:cNvSpPr>
            <a:spLocks noGrp="1"/>
          </p:cNvSpPr>
          <p:nvPr/>
        </p:nvSpPr>
        <p:spPr>
          <a:xfrm>
            <a:off x="8858250" y="4429125"/>
            <a:ext cx="2667000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3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3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159,365 м³</a:t>
            </a:r>
          </a:p>
        </p:txBody>
      </p:sp>
      <p:sp>
        <p:nvSpPr>
          <p:cNvPr id="15" name="body">
            <a:extLst>
              <a:ext uri="{FF2B5EF4-FFF2-40B4-BE49-F238E27FC236}">
                <ns2:creationId id="{6CF1EE48-F12E-4358-A762-4EA7D2A76504}"/>
              </a:ext>
            </a:extLst>
          </p:cNvPr>
          <p:cNvSpPr>
            <a:spLocks noGrp="1"/>
          </p:cNvSpPr>
          <p:nvPr/>
        </p:nvSpPr>
        <p:spPr>
          <a:xfrm>
            <a:off x="571500" y="5667375"/>
            <a:ext cx="10668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Одинаковый период. Одна граница учёта.</a:t>
            </a:r>
          </a:p>
        </p:txBody>
      </p:sp>
      <p:sp>
        <p:nvSpPr>
          <p:cNvPr id="16" name="page">
            <a:extLst>
              <a:ext uri="{FF2B5EF4-FFF2-40B4-BE49-F238E27FC236}">
                <ns2:creationId id="{DC007EFB-845B-402B-817E-882FB63726C6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12</a:t>
            </a:r>
          </a:p>
        </p:txBody>
      </p:sp>
    </p:spTree>
    <p:extLst>
      <p:ext uri="{BB962C8B-B14F-4D97-AF65-F5344CB8AC3E}">
        <ns3:creationId val="395024188"/>
      </p:ext>
    </p:extLst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ns2:creationId id="{EB5BFA94-488B-4AA8-8564-B792063359BC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ns2:creationId id="{BA44CA15-23C0-45B6-8DBF-A6CC9A932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96100" y="2356540"/>
            <a:ext cx="4657725" cy="3583195"/>
          </a:xfrm>
          <a:prstGeom prst="rect">
            <a:avLst/>
          </a:prstGeom>
        </p:spPr>
      </p:pic>
      <p:sp>
        <p:nvSpPr>
          <p:cNvPr id="3" name="brand">
            <a:extLst>
              <a:ext uri="{FF2B5EF4-FFF2-40B4-BE49-F238E27FC236}">
                <ns2:creationId id="{965A6EB1-5A06-46CD-8300-1F3A689605A2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4" name="eyebrow">
            <a:extLst>
              <a:ext uri="{FF2B5EF4-FFF2-40B4-BE49-F238E27FC236}">
                <ns2:creationId id="{E6F455B4-00FB-42A7-A5A8-A2B3E14F3EDA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06 / РЕЗУЛЬТАТ</a:t>
            </a:r>
          </a:p>
        </p:txBody>
      </p:sp>
      <p:sp>
        <p:nvSpPr>
          <p:cNvPr id="5" name="title">
            <a:extLst>
              <a:ext uri="{FF2B5EF4-FFF2-40B4-BE49-F238E27FC236}">
                <ns2:creationId id="{7A8CA2CA-61E3-4F5C-9885-248836B1C471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Результат остаётся в истории</a:t>
            </a:r>
          </a:p>
        </p:txBody>
      </p:sp>
      <p:sp>
        <p:nvSpPr>
          <p:cNvPr id="6" name="foot">
            <a:extLst>
              <a:ext uri="{FF2B5EF4-FFF2-40B4-BE49-F238E27FC236}">
                <ns2:creationId id="{DB103F74-0361-4A98-886F-E86501FB2724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Период, территория, исходные значения и результат проверки остаются связаны.</a:t>
            </a:r>
          </a:p>
        </p:txBody>
      </p:sp>
      <p:sp>
        <p:nvSpPr>
          <p:cNvPr id="7" name="body">
            <a:extLst>
              <a:ext uri="{FF2B5EF4-FFF2-40B4-BE49-F238E27FC236}">
                <ns2:creationId id="{032187C9-2C52-4C8A-8FAF-0C5CD77E62A8}"/>
              </a:ext>
            </a:extLst>
          </p:cNvPr>
          <p:cNvSpPr>
            <a:spLocks noGrp="1"/>
          </p:cNvSpPr>
          <p:nvPr/>
        </p:nvSpPr>
        <p:spPr>
          <a:xfrm>
            <a:off x="571500" y="240030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Реестры CSV и XLSX</a:t>
            </a:r>
          </a:p>
        </p:txBody>
      </p:sp>
      <p:sp>
        <p:nvSpPr>
          <p:cNvPr id="8" name="body">
            <a:extLst>
              <a:ext uri="{FF2B5EF4-FFF2-40B4-BE49-F238E27FC236}">
                <ns2:creationId id="{8D6A688D-B04D-4388-A830-6CEED6A6BCC1}"/>
              </a:ext>
            </a:extLst>
          </p:cNvPr>
          <p:cNvSpPr>
            <a:spLocks noGrp="1"/>
          </p:cNvSpPr>
          <p:nvPr/>
        </p:nvSpPr>
        <p:spPr>
          <a:xfrm>
            <a:off x="571500" y="2914650"/>
            <a:ext cx="5953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Приборы и измерения для сверки</a:t>
            </a:r>
          </a:p>
        </p:txBody>
      </p:sp>
      <p:sp>
        <p:nvSpPr>
          <p:cNvPr id="9" name="body">
            <a:extLst>
              <a:ext uri="{FF2B5EF4-FFF2-40B4-BE49-F238E27FC236}">
                <ns2:creationId id="{03428E7B-5187-4B2C-8435-7390F8AE067E}"/>
              </a:ext>
            </a:extLst>
          </p:cNvPr>
          <p:cNvSpPr>
            <a:spLocks noGrp="1"/>
          </p:cNvSpPr>
          <p:nvPr/>
        </p:nvSpPr>
        <p:spPr>
          <a:xfrm>
            <a:off x="571500" y="3590925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Адресный PDF</a:t>
            </a:r>
          </a:p>
        </p:txBody>
      </p:sp>
      <p:sp>
        <p:nvSpPr>
          <p:cNvPr id="10" name="body">
            <a:extLst>
              <a:ext uri="{FF2B5EF4-FFF2-40B4-BE49-F238E27FC236}">
                <ns2:creationId id="{96F6BD3A-E007-4A51-9433-FC03E42A67E1}"/>
              </a:ext>
            </a:extLst>
          </p:cNvPr>
          <p:cNvSpPr>
            <a:spLocks noGrp="1"/>
          </p:cNvSpPr>
          <p:nvPr/>
        </p:nvSpPr>
        <p:spPr>
          <a:xfrm>
            <a:off x="571500" y="4105275"/>
            <a:ext cx="5953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Событие и результат проверки</a:t>
            </a:r>
          </a:p>
        </p:txBody>
      </p:sp>
      <p:sp>
        <p:nvSpPr>
          <p:cNvPr id="11" name="body">
            <a:extLst>
              <a:ext uri="{FF2B5EF4-FFF2-40B4-BE49-F238E27FC236}">
                <ns2:creationId id="{AB99F93C-AA63-42D7-9D64-07B61DE097C0}"/>
              </a:ext>
            </a:extLst>
          </p:cNvPr>
          <p:cNvSpPr>
            <a:spLocks noGrp="1"/>
          </p:cNvSpPr>
          <p:nvPr/>
        </p:nvSpPr>
        <p:spPr>
          <a:xfrm>
            <a:off x="571500" y="4781550"/>
            <a:ext cx="5953125" cy="438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История изменений</a:t>
            </a:r>
          </a:p>
        </p:txBody>
      </p:sp>
      <p:sp>
        <p:nvSpPr>
          <p:cNvPr id="12" name="body">
            <a:extLst>
              <a:ext uri="{FF2B5EF4-FFF2-40B4-BE49-F238E27FC236}">
                <ns2:creationId id="{81C4C47B-6330-4440-A99C-038F05217EDE}"/>
              </a:ext>
            </a:extLst>
          </p:cNvPr>
          <p:cNvSpPr>
            <a:spLocks noGrp="1"/>
          </p:cNvSpPr>
          <p:nvPr/>
        </p:nvSpPr>
        <p:spPr>
          <a:xfrm>
            <a:off x="571500" y="5295900"/>
            <a:ext cx="5953125" cy="5048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Основание каждой корректировки</a:t>
            </a:r>
          </a:p>
        </p:txBody>
      </p:sp>
      <p:sp>
        <p:nvSpPr>
          <p:cNvPr id="13" name="page">
            <a:extLst>
              <a:ext uri="{FF2B5EF4-FFF2-40B4-BE49-F238E27FC236}">
                <ns2:creationId id="{5FD65DBF-6210-4F21-8A18-87EA6319F22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25</a:t>
            </a:r>
          </a:p>
        </p:txBody>
      </p:sp>
    </p:spTree>
    <p:extLst>
      <p:ext uri="{BB962C8B-B14F-4D97-AF65-F5344CB8AC3E}">
        <ns4:creationId val="1501213147"/>
      </p:ext>
    </p:extLst>
  </p:cSld>
  <p:clrMapOvr>
    <a:masterClrMapping/>
  </p:clrMapOvr>
</p:sld>
</file>

<file path=ppt/slides/slide16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ns2:creationId id="{77041F03-3B61-47FA-AFF9-26FD83BE3BF2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ns2:creationId id="{B6ECF0D7-5342-4D7A-9B52-C2A81CA4F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50867" y="2190750"/>
            <a:ext cx="10090266" cy="4000500"/>
          </a:xfrm>
          <a:prstGeom prst="rect">
            <a:avLst/>
          </a:prstGeom>
        </p:spPr>
      </p:pic>
      <p:sp>
        <p:nvSpPr>
          <p:cNvPr id="3" name="brand">
            <a:extLst>
              <a:ext uri="{FF2B5EF4-FFF2-40B4-BE49-F238E27FC236}">
                <ns2:creationId id="{8E54A4E9-41DA-4F6C-B468-CDD307EC1298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4" name="eyebrow">
            <a:extLst>
              <a:ext uri="{FF2B5EF4-FFF2-40B4-BE49-F238E27FC236}">
                <ns2:creationId id="{58AB078F-0195-4F4F-B52D-ACCB5ECE3101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07 / ГАЗ</a:t>
            </a:r>
          </a:p>
        </p:txBody>
      </p:sp>
      <p:sp>
        <p:nvSpPr>
          <p:cNvPr id="5" name="title">
            <a:extLst>
              <a:ext uri="{FF2B5EF4-FFF2-40B4-BE49-F238E27FC236}">
                <ns2:creationId id="{8F592B2F-1216-49EB-8BD0-02649AEAD49B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Тот же подход работает для газа</a:t>
            </a:r>
          </a:p>
        </p:txBody>
      </p:sp>
      <p:sp>
        <p:nvSpPr>
          <p:cNvPr id="6" name="foot">
            <a:extLst>
              <a:ext uri="{FF2B5EF4-FFF2-40B4-BE49-F238E27FC236}">
                <ns2:creationId id="{8F6AB410-CAE8-426D-AF78-C478630E0844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Демонстрационная газовая сеть. Физический прибор не принят · версия 19.10.</a:t>
            </a:r>
          </a:p>
        </p:txBody>
      </p:sp>
      <p:sp>
        <p:nvSpPr>
          <p:cNvPr id="7" name="page">
            <a:extLst>
              <a:ext uri="{FF2B5EF4-FFF2-40B4-BE49-F238E27FC236}">
                <ns2:creationId id="{182BAB05-C5B1-477F-8979-901B715162C7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15</a:t>
            </a:r>
          </a:p>
        </p:txBody>
      </p:sp>
    </p:spTree>
    <p:extLst>
      <p:ext uri="{BB962C8B-B14F-4D97-AF65-F5344CB8AC3E}">
        <ns4:creationId val="463885178"/>
      </p:ext>
    </p:extLst>
  </p:cSld>
  <p:clrMapOvr>
    <a:masterClrMapping/>
  </p:clrMapOvr>
</p:sld>
</file>

<file path=ppt/slides/slide1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ns2:creationId id="{B27982F7-CEF8-4B6A-B8CF-0D212701D914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121003AC-8879-4B66-95E1-BD4580301E5D}"/>
              </a:ext>
            </a:extLst>
          </p:cNvPr>
          <p:cNvSpPr>
            <a:spLocks noGrp="1"/>
          </p:cNvSpPr>
          <p:nvPr/>
        </p:nvSpPr>
        <p:spPr>
          <a:xfrm>
            <a:off x="7029450" y="3800475"/>
            <a:ext cx="4429125" cy="476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B952F449-47DA-47AB-9B29-DF05609AB289}"/>
              </a:ext>
            </a:extLst>
          </p:cNvPr>
          <p:cNvSpPr>
            <a:spLocks noGrp="1"/>
          </p:cNvSpPr>
          <p:nvPr/>
        </p:nvSpPr>
        <p:spPr>
          <a:xfrm>
            <a:off x="7029450" y="5400675"/>
            <a:ext cx="3333750" cy="476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4" name="brand">
            <a:extLst>
              <a:ext uri="{FF2B5EF4-FFF2-40B4-BE49-F238E27FC236}">
                <ns2:creationId id="{385BAF03-2397-477B-B331-4CDCEAA7B602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5" name="eyebrow">
            <a:extLst>
              <a:ext uri="{FF2B5EF4-FFF2-40B4-BE49-F238E27FC236}">
                <ns2:creationId id="{3711C777-5B40-44C1-A4EB-7A8CFAE1452A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07 / ГАЗ</a:t>
            </a:r>
          </a:p>
        </p:txBody>
      </p:sp>
      <p:sp>
        <p:nvSpPr>
          <p:cNvPr id="6" name="title">
            <a:extLst>
              <a:ext uri="{FF2B5EF4-FFF2-40B4-BE49-F238E27FC236}">
                <ns2:creationId id="{4E6D66C4-7013-4674-A9CD-7B999882AD4F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Газ: баланс внутри одной границы</a:t>
            </a:r>
          </a:p>
        </p:txBody>
      </p:sp>
      <p:sp>
        <p:nvSpPr>
          <p:cNvPr id="7" name="foot">
            <a:extLst>
              <a:ext uri="{FF2B5EF4-FFF2-40B4-BE49-F238E27FC236}">
                <ns2:creationId id="{21D25768-1A8A-42BA-A719-9123D8B18F9C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Презентационный сценарий. Вводы повторно не складываем с индивидуальными потребителями.</a:t>
            </a:r>
          </a:p>
        </p:txBody>
      </p:sp>
      <p:sp>
        <p:nvSpPr>
          <p:cNvPr id="8" name="body">
            <a:extLst>
              <a:ext uri="{FF2B5EF4-FFF2-40B4-BE49-F238E27FC236}">
                <ns2:creationId id="{0325075D-B583-427A-A183-A60AF24E8A85}"/>
              </a:ext>
            </a:extLst>
          </p:cNvPr>
          <p:cNvSpPr>
            <a:spLocks noGrp="1"/>
          </p:cNvSpPr>
          <p:nvPr/>
        </p:nvSpPr>
        <p:spPr>
          <a:xfrm>
            <a:off x="514350" y="2238375"/>
            <a:ext cx="5715000" cy="15811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2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02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10200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21,52</a:t>
            </a:r>
          </a:p>
        </p:txBody>
      </p:sp>
      <p:sp>
        <p:nvSpPr>
          <p:cNvPr id="9" name="body">
            <a:extLst>
              <a:ext uri="{FF2B5EF4-FFF2-40B4-BE49-F238E27FC236}">
                <ns2:creationId id="{146D94A3-ADE5-4270-9668-3AF20B0A2C97}"/>
              </a:ext>
            </a:extLst>
          </p:cNvPr>
          <p:cNvSpPr>
            <a:spLocks noGrp="1"/>
          </p:cNvSpPr>
          <p:nvPr/>
        </p:nvSpPr>
        <p:spPr>
          <a:xfrm>
            <a:off x="590550" y="3943350"/>
            <a:ext cx="5334000" cy="685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м³ расхождения</a:t>
            </a:r>
          </a:p>
        </p:txBody>
      </p:sp>
      <p:sp>
        <p:nvSpPr>
          <p:cNvPr id="10" name="body">
            <a:extLst>
              <a:ext uri="{FF2B5EF4-FFF2-40B4-BE49-F238E27FC236}">
                <ns2:creationId id="{09E15F2D-831F-40B5-9089-976FEB7154C9}"/>
              </a:ext>
            </a:extLst>
          </p:cNvPr>
          <p:cNvSpPr>
            <a:spLocks noGrp="1"/>
          </p:cNvSpPr>
          <p:nvPr/>
        </p:nvSpPr>
        <p:spPr>
          <a:xfrm>
            <a:off x="609600" y="4905375"/>
            <a:ext cx="5429250" cy="514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3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3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23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24,7% за полные сутки</a:t>
            </a:r>
          </a:p>
        </p:txBody>
      </p:sp>
      <p:sp>
        <p:nvSpPr>
          <p:cNvPr id="11" name="body">
            <a:extLst>
              <a:ext uri="{FF2B5EF4-FFF2-40B4-BE49-F238E27FC236}">
                <ns2:creationId id="{FD88C403-29A6-4786-BE4D-DF68940B8BD1}"/>
              </a:ext>
            </a:extLst>
          </p:cNvPr>
          <p:cNvSpPr>
            <a:spLocks noGrp="1"/>
          </p:cNvSpPr>
          <p:nvPr/>
        </p:nvSpPr>
        <p:spPr>
          <a:xfrm>
            <a:off x="7048500" y="2428875"/>
            <a:ext cx="4419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Распределитель</a:t>
            </a:r>
          </a:p>
        </p:txBody>
      </p:sp>
      <p:sp>
        <p:nvSpPr>
          <p:cNvPr id="12" name="body">
            <a:extLst>
              <a:ext uri="{FF2B5EF4-FFF2-40B4-BE49-F238E27FC236}">
                <ns2:creationId id="{89E565B2-6956-4483-90A4-CADA37081A42}"/>
              </a:ext>
            </a:extLst>
          </p:cNvPr>
          <p:cNvSpPr>
            <a:spLocks noGrp="1"/>
          </p:cNvSpPr>
          <p:nvPr/>
        </p:nvSpPr>
        <p:spPr>
          <a:xfrm>
            <a:off x="6981825" y="2895600"/>
            <a:ext cx="4524375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87,22 м³</a:t>
            </a:r>
          </a:p>
        </p:txBody>
      </p:sp>
      <p:sp>
        <p:nvSpPr>
          <p:cNvPr id="13" name="body">
            <a:extLst>
              <a:ext uri="{FF2B5EF4-FFF2-40B4-BE49-F238E27FC236}">
                <ns2:creationId id="{6601BB87-0009-497E-B68B-5CDEEECC4776}"/>
              </a:ext>
            </a:extLst>
          </p:cNvPr>
          <p:cNvSpPr>
            <a:spLocks noGrp="1"/>
          </p:cNvSpPr>
          <p:nvPr/>
        </p:nvSpPr>
        <p:spPr>
          <a:xfrm>
            <a:off x="7048500" y="4029075"/>
            <a:ext cx="441960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Абоненты</a:t>
            </a:r>
          </a:p>
        </p:txBody>
      </p:sp>
      <p:sp>
        <p:nvSpPr>
          <p:cNvPr id="14" name="body">
            <a:extLst>
              <a:ext uri="{FF2B5EF4-FFF2-40B4-BE49-F238E27FC236}">
                <ns2:creationId id="{FCDFC7F6-330E-4E1E-A2B3-40238E843D73}"/>
              </a:ext>
            </a:extLst>
          </p:cNvPr>
          <p:cNvSpPr>
            <a:spLocks noGrp="1"/>
          </p:cNvSpPr>
          <p:nvPr/>
        </p:nvSpPr>
        <p:spPr>
          <a:xfrm>
            <a:off x="6981825" y="4495800"/>
            <a:ext cx="4524375" cy="752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0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0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65,70 м³</a:t>
            </a:r>
          </a:p>
        </p:txBody>
      </p:sp>
      <p:sp>
        <p:nvSpPr>
          <p:cNvPr id="15" name="page">
            <a:extLst>
              <a:ext uri="{FF2B5EF4-FFF2-40B4-BE49-F238E27FC236}">
                <ns2:creationId id="{FF2EA19C-4C15-4F96-B4FD-B9DC4CCBFE56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17</a:t>
            </a:r>
          </a:p>
        </p:txBody>
      </p:sp>
    </p:spTree>
    <p:extLst>
      <p:ext uri="{BB962C8B-B14F-4D97-AF65-F5344CB8AC3E}">
        <ns3:creationId val="634097847"/>
      </p:ext>
    </p:extLst>
  </p:cSld>
  <p:clrMapOvr>
    <a:masterClrMapping/>
  </p:clrMapOvr>
</p:sld>
</file>

<file path=ppt/slides/slide18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ns2:creationId id="{A53B7831-9260-48FD-89BC-CC41BB088C2F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pic>
        <p:nvPicPr>
          <p:cNvPr id="2" name="Рисунок 1">
            <a:extLst>
              <a:ext uri="{FF2B5EF4-FFF2-40B4-BE49-F238E27FC236}">
                <ns2:creationId id="{74DC3D32-863A-4C59-91A3-9AE584E77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0969" y="2447925"/>
            <a:ext cx="6625711" cy="3619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ns2:creationId id="{479D27AE-D28A-4535-AF4E-27ACE25442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886700" y="3690701"/>
            <a:ext cx="3714750" cy="2029297"/>
          </a:xfrm>
          <a:prstGeom prst="rect">
            <a:avLst/>
          </a:prstGeom>
        </p:spPr>
      </p:pic>
      <p:sp>
        <p:nvSpPr>
          <p:cNvPr id="4" name="brand">
            <a:extLst>
              <a:ext uri="{FF2B5EF4-FFF2-40B4-BE49-F238E27FC236}">
                <ns2:creationId id="{3ECFAB9B-C552-4B46-BFDC-D3C0D02F9F61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5" name="eyebrow">
            <a:extLst>
              <a:ext uri="{FF2B5EF4-FFF2-40B4-BE49-F238E27FC236}">
                <ns2:creationId id="{59C7AB34-1168-41FD-903E-D42F8001CC2D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ВОЗМОЖНОСТИ / ТОПОЛОГИЯ</a:t>
            </a:r>
          </a:p>
        </p:txBody>
      </p:sp>
      <p:sp>
        <p:nvSpPr>
          <p:cNvPr id="6" name="title">
            <a:extLst>
              <a:ext uri="{FF2B5EF4-FFF2-40B4-BE49-F238E27FC236}">
                <ns2:creationId id="{387A9464-4CD3-4B4C-BE3D-44432E4A9D6E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Газ: от распределителя до абонента</a:t>
            </a:r>
          </a:p>
        </p:txBody>
      </p:sp>
      <p:sp>
        <p:nvSpPr>
          <p:cNvPr id="7" name="foot">
            <a:extLst>
              <a:ext uri="{FF2B5EF4-FFF2-40B4-BE49-F238E27FC236}">
                <ns2:creationId id="{105EE5BC-F7C5-4B88-9D16-04D5CF5A4B47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Согласованная презентационная модель. Геометрия линий условная.</a:t>
            </a:r>
          </a:p>
        </p:txBody>
      </p:sp>
      <p:sp>
        <p:nvSpPr>
          <p:cNvPr id="8" name="body">
            <a:extLst>
              <a:ext uri="{FF2B5EF4-FFF2-40B4-BE49-F238E27FC236}">
                <ns2:creationId id="{9B4DF600-6C17-42AE-8403-5F14FE518673}"/>
              </a:ext>
            </a:extLst>
          </p:cNvPr>
          <p:cNvSpPr>
            <a:spLocks noGrp="1"/>
          </p:cNvSpPr>
          <p:nvPr/>
        </p:nvSpPr>
        <p:spPr>
          <a:xfrm>
            <a:off x="7953375" y="2314575"/>
            <a:ext cx="1476375" cy="1095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63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63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6300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48</a:t>
            </a:r>
          </a:p>
        </p:txBody>
      </p:sp>
      <p:sp>
        <p:nvSpPr>
          <p:cNvPr id="9" name="body">
            <a:extLst>
              <a:ext uri="{FF2B5EF4-FFF2-40B4-BE49-F238E27FC236}">
                <ns2:creationId id="{DBEAC837-4767-4EC5-BCCC-52F3FDB84F24}"/>
              </a:ext>
            </a:extLst>
          </p:cNvPr>
          <p:cNvSpPr>
            <a:spLocks noGrp="1"/>
          </p:cNvSpPr>
          <p:nvPr/>
        </p:nvSpPr>
        <p:spPr>
          <a:xfrm>
            <a:off x="7905750" y="3267075"/>
            <a:ext cx="3714750" cy="3905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02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02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приборов учёта</a:t>
            </a:r>
          </a:p>
        </p:txBody>
      </p:sp>
      <p:sp>
        <p:nvSpPr>
          <p:cNvPr id="10" name="body">
            <a:extLst>
              <a:ext uri="{FF2B5EF4-FFF2-40B4-BE49-F238E27FC236}">
                <ns2:creationId id="{5ED3B4BC-05AE-4DFB-AD42-B2ED4AF33623}"/>
              </a:ext>
            </a:extLst>
          </p:cNvPr>
          <p:cNvSpPr>
            <a:spLocks noGrp="1"/>
          </p:cNvSpPr>
          <p:nvPr/>
        </p:nvSpPr>
        <p:spPr>
          <a:xfrm>
            <a:off x="552450" y="2114550"/>
            <a:ext cx="10668000" cy="409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8 общедомовых + 40 абонентских</a:t>
            </a:r>
          </a:p>
        </p:txBody>
      </p:sp>
      <p:sp>
        <p:nvSpPr>
          <p:cNvPr id="11" name="page">
            <a:extLst>
              <a:ext uri="{FF2B5EF4-FFF2-40B4-BE49-F238E27FC236}">
                <ns2:creationId id="{7CCD5FFF-8BBD-4F25-8F7A-63E5E2B219C9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18</a:t>
            </a:r>
          </a:p>
        </p:txBody>
      </p:sp>
    </p:spTree>
    <p:extLst>
      <p:ext uri="{BB962C8B-B14F-4D97-AF65-F5344CB8AC3E}">
        <ns4:creationId val="1921516952"/>
      </p:ext>
    </p:extLst>
  </p:cSld>
  <p:clrMapOvr>
    <a:masterClrMapping/>
  </p:clrMapOvr>
</p:sld>
</file>

<file path=ppt/slides/slide19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ns2:creationId id="{C08B8064-9BBA-4269-8592-B67BC6F1774B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D64247CC-8B5C-4D61-A0BD-935A5CE5FF09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3" name="eyebrow">
            <a:extLst>
              <a:ext uri="{FF2B5EF4-FFF2-40B4-BE49-F238E27FC236}">
                <ns2:creationId id="{8EBEC183-9A34-41AA-B479-DDB5F7B5F504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ВОЗМОЖНОСТИ / ДАВЛЕНИЕ</a:t>
            </a:r>
          </a:p>
        </p:txBody>
      </p:sp>
      <p:sp>
        <p:nvSpPr>
          <p:cNvPr id="4" name="title">
            <a:extLst>
              <a:ext uri="{FF2B5EF4-FFF2-40B4-BE49-F238E27FC236}">
                <ns2:creationId id="{B2448433-B594-44DC-AB62-59A62B9C3F4B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Давление под отдельным контролем</a:t>
            </a:r>
          </a:p>
        </p:txBody>
      </p:sp>
      <p:sp>
        <p:nvSpPr>
          <p:cNvPr id="5" name="foot">
            <a:extLst>
              <a:ext uri="{FF2B5EF4-FFF2-40B4-BE49-F238E27FC236}">
                <ns2:creationId id="{04EE2BF6-9092-4214-8C2F-BF9BDAA8E5BE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18.10.2023, датчик GPS-3-OUT. Газоопасные работы выполняет уполномоченная служба.</a:t>
            </a:r>
          </a:p>
        </p:txBody>
      </p:sp>
      <p:sp>
        <p:nvSpPr>
          <p:cNvPr id="6" name="body">
            <a:extLst>
              <a:ext uri="{FF2B5EF4-FFF2-40B4-BE49-F238E27FC236}">
                <ns2:creationId id="{34272CEC-34D3-441C-8273-14DD5A2CDC63}"/>
              </a:ext>
            </a:extLst>
          </p:cNvPr>
          <p:cNvSpPr>
            <a:spLocks noGrp="1"/>
          </p:cNvSpPr>
          <p:nvPr/>
        </p:nvSpPr>
        <p:spPr>
          <a:xfrm>
            <a:off x="533400" y="2381250"/>
            <a:ext cx="5238750" cy="1495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6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9600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9600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2,18</a:t>
            </a:r>
          </a:p>
        </p:txBody>
      </p:sp>
      <p:sp>
        <p:nvSpPr>
          <p:cNvPr id="7" name="body">
            <a:extLst>
              <a:ext uri="{FF2B5EF4-FFF2-40B4-BE49-F238E27FC236}">
                <ns2:creationId id="{FB686538-AA96-4B1D-B158-D161E1D574A3}"/>
              </a:ext>
            </a:extLst>
          </p:cNvPr>
          <p:cNvSpPr>
            <a:spLocks noGrp="1"/>
          </p:cNvSpPr>
          <p:nvPr/>
        </p:nvSpPr>
        <p:spPr>
          <a:xfrm>
            <a:off x="590550" y="3981450"/>
            <a:ext cx="5286375" cy="609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40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40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кПа в модельном событии</a:t>
            </a:r>
          </a:p>
        </p:txBody>
      </p:sp>
      <p:sp>
        <p:nvSpPr>
          <p:cNvPr id="8" name="body">
            <a:extLst>
              <a:ext uri="{FF2B5EF4-FFF2-40B4-BE49-F238E27FC236}">
                <ns2:creationId id="{34D3E82E-CF8B-4D46-AD4E-ED72A4BF39C7}"/>
              </a:ext>
            </a:extLst>
          </p:cNvPr>
          <p:cNvSpPr>
            <a:spLocks noGrp="1"/>
          </p:cNvSpPr>
          <p:nvPr/>
        </p:nvSpPr>
        <p:spPr>
          <a:xfrm>
            <a:off x="600075" y="5010150"/>
            <a:ext cx="5219700" cy="4857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Диапазон 2,70–3,30 кПа</a:t>
            </a:r>
          </a:p>
        </p:txBody>
      </p:sp>
      <p:sp>
        <p:nvSpPr>
          <p:cNvPr id="9" name="body">
            <a:extLst>
              <a:ext uri="{FF2B5EF4-FFF2-40B4-BE49-F238E27FC236}">
                <ns2:creationId id="{5D6EDF17-F649-43EB-9771-BEEDBC8405F7}"/>
              </a:ext>
            </a:extLst>
          </p:cNvPr>
          <p:cNvSpPr>
            <a:spLocks noGrp="1"/>
          </p:cNvSpPr>
          <p:nvPr/>
        </p:nvSpPr>
        <p:spPr>
          <a:xfrm>
            <a:off x="7048500" y="2486025"/>
            <a:ext cx="4476750" cy="666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42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42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42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 / T / Z</a:t>
            </a:r>
          </a:p>
        </p:txBody>
      </p:sp>
      <p:sp>
        <p:nvSpPr>
          <p:cNvPr id="10" name="body">
            <a:extLst>
              <a:ext uri="{FF2B5EF4-FFF2-40B4-BE49-F238E27FC236}">
                <ns2:creationId id="{D8EE1B55-61D4-4DDD-8AF2-AFFEA27BE537}"/>
              </a:ext>
            </a:extLst>
          </p:cNvPr>
          <p:cNvSpPr>
            <a:spLocks noGrp="1"/>
          </p:cNvSpPr>
          <p:nvPr/>
        </p:nvSpPr>
        <p:spPr>
          <a:xfrm>
            <a:off x="7086600" y="3419475"/>
            <a:ext cx="4238625" cy="1000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Условия измерения объёма</a:t>
            </a:r>
          </a:p>
          <a:p>
            <a:pPr>
              <a:def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и параметры корректора</a:t>
            </a:r>
          </a:p>
        </p:txBody>
      </p:sp>
      <p:sp>
        <p:nvSpPr>
          <p:cNvPr id="11" name="body">
            <a:extLst>
              <a:ext uri="{FF2B5EF4-FFF2-40B4-BE49-F238E27FC236}">
                <ns2:creationId id="{59624595-F8CA-4A8D-84D3-F9743BF93AA4}"/>
              </a:ext>
            </a:extLst>
          </p:cNvPr>
          <p:cNvSpPr>
            <a:spLocks noGrp="1"/>
          </p:cNvSpPr>
          <p:nvPr/>
        </p:nvSpPr>
        <p:spPr>
          <a:xfrm>
            <a:off x="7086600" y="4914900"/>
            <a:ext cx="4238625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Сверка архивов и состава сети</a:t>
            </a:r>
          </a:p>
          <a:p>
            <a:pPr>
              <a:def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перед выводом о причине</a:t>
            </a:r>
          </a:p>
        </p:txBody>
      </p:sp>
      <p:sp>
        <p:nvSpPr>
          <p:cNvPr id="12" name="page">
            <a:extLst>
              <a:ext uri="{FF2B5EF4-FFF2-40B4-BE49-F238E27FC236}">
                <ns2:creationId id="{30BA422B-6BE5-407E-87AD-EFDA4121151E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19</a:t>
            </a:r>
          </a:p>
        </p:txBody>
      </p:sp>
    </p:spTree>
    <p:extLst>
      <p:ext uri="{BB962C8B-B14F-4D97-AF65-F5344CB8AC3E}">
        <ns3:creationId val="2068535127"/>
      </p:ext>
    </p:extLst>
  </p:cSld>
  <p:clrMapOvr>
    <a:masterClrMapping/>
  </p:clrMapOvr>
</p:sld>
</file>

<file path=ppt/slides/slide20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ns2:creationId id="{0861DCB6-BD79-406D-B2F0-9F22C0C6D148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65464F69-F7AF-435D-911F-172E0CDBB39D}"/>
              </a:ext>
            </a:extLst>
          </p:cNvPr>
          <p:cNvSpPr>
            <a:spLocks noGrp="1"/>
          </p:cNvSpPr>
          <p:nvPr/>
        </p:nvSpPr>
        <p:spPr>
          <a:xfrm>
            <a:off x="571500" y="2324100"/>
            <a:ext cx="38100" cy="8477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7B893E4D-52F1-46CD-BCDB-46DC6D0B9C9D}"/>
              </a:ext>
            </a:extLst>
          </p:cNvPr>
          <p:cNvSpPr>
            <a:spLocks noGrp="1"/>
          </p:cNvSpPr>
          <p:nvPr/>
        </p:nvSpPr>
        <p:spPr>
          <a:xfrm>
            <a:off x="6286500" y="2324100"/>
            <a:ext cx="38100" cy="8477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ns2:creationId id="{1623A107-B97C-40FE-BB56-24B5856E05EB}"/>
              </a:ext>
            </a:extLst>
          </p:cNvPr>
          <p:cNvSpPr>
            <a:spLocks noGrp="1"/>
          </p:cNvSpPr>
          <p:nvPr/>
        </p:nvSpPr>
        <p:spPr>
          <a:xfrm>
            <a:off x="571500" y="3619500"/>
            <a:ext cx="38100" cy="8477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5" name="Прямоугольник 4">
            <a:extLst>
              <a:ext uri="{FF2B5EF4-FFF2-40B4-BE49-F238E27FC236}">
                <ns2:creationId id="{BF198D8E-EA5E-44B0-827B-FF937A55C818}"/>
              </a:ext>
            </a:extLst>
          </p:cNvPr>
          <p:cNvSpPr>
            <a:spLocks noGrp="1"/>
          </p:cNvSpPr>
          <p:nvPr/>
        </p:nvSpPr>
        <p:spPr>
          <a:xfrm>
            <a:off x="6286500" y="3619500"/>
            <a:ext cx="38100" cy="8477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6" name="Прямоугольник 5">
            <a:extLst>
              <a:ext uri="{FF2B5EF4-FFF2-40B4-BE49-F238E27FC236}">
                <ns2:creationId id="{DB5E5566-7168-4D33-958E-ADEAD391D65C}"/>
              </a:ext>
            </a:extLst>
          </p:cNvPr>
          <p:cNvSpPr>
            <a:spLocks noGrp="1"/>
          </p:cNvSpPr>
          <p:nvPr/>
        </p:nvSpPr>
        <p:spPr>
          <a:xfrm>
            <a:off x="571500" y="4914900"/>
            <a:ext cx="38100" cy="847725"/>
          </a:xfrm>
          <a:prstGeom prst="rect">
            <a:avLst/>
          </a:prstGeom>
          <a:solidFill>
            <a:srgbClr val="64D9DD"/>
          </a:solidFill>
          <a:ln w="0">
            <a:noFill/>
          </a:ln>
        </p:spPr>
      </p:sp>
      <p:sp>
        <p:nvSpPr>
          <p:cNvPr id="7" name="Прямоугольник 6">
            <a:extLst>
              <a:ext uri="{FF2B5EF4-FFF2-40B4-BE49-F238E27FC236}">
                <ns2:creationId id="{5AA89528-B51F-4FE9-AA0A-28E4D489B628}"/>
              </a:ext>
            </a:extLst>
          </p:cNvPr>
          <p:cNvSpPr>
            <a:spLocks noGrp="1"/>
          </p:cNvSpPr>
          <p:nvPr/>
        </p:nvSpPr>
        <p:spPr>
          <a:xfrm>
            <a:off x="6286500" y="4914900"/>
            <a:ext cx="38100" cy="847725"/>
          </a:xfrm>
          <a:prstGeom prst="rect">
            <a:avLst/>
          </a:prstGeom>
          <a:solidFill>
            <a:srgbClr val="E3B575"/>
          </a:solidFill>
          <a:ln w="0">
            <a:noFill/>
          </a:ln>
        </p:spPr>
      </p:sp>
      <p:sp>
        <p:nvSpPr>
          <p:cNvPr id="8" name="brand">
            <a:extLst>
              <a:ext uri="{FF2B5EF4-FFF2-40B4-BE49-F238E27FC236}">
                <ns2:creationId id="{B66043F6-2D09-4864-A2FA-3FED13BF39A9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9" name="eyebrow">
            <a:extLst>
              <a:ext uri="{FF2B5EF4-FFF2-40B4-BE49-F238E27FC236}">
                <ns2:creationId id="{FF6B1145-12C5-4110-AD0E-8DB3565B34A9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ВОЗМОЖНОСТИ / ФУНКЦИОНАЛ</a:t>
            </a:r>
          </a:p>
        </p:txBody>
      </p:sp>
      <p:sp>
        <p:nvSpPr>
          <p:cNvPr id="10" name="title">
            <a:extLst>
              <a:ext uri="{FF2B5EF4-FFF2-40B4-BE49-F238E27FC236}">
                <ns2:creationId id="{87226017-60D0-43BF-B2D1-4075F26CE056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Возможности платформы</a:t>
            </a:r>
          </a:p>
        </p:txBody>
      </p:sp>
      <p:sp>
        <p:nvSpPr>
          <p:cNvPr id="11" name="foot">
            <a:extLst>
              <a:ext uri="{FF2B5EF4-FFF2-40B4-BE49-F238E27FC236}">
                <ns2:creationId id="{046A124E-DC92-476C-ADC7-7B8BA6479EB8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Для конкурса предлагаем воду и газ. Совместимость проверяется на выбранных приборах.</a:t>
            </a:r>
          </a:p>
        </p:txBody>
      </p:sp>
      <p:sp>
        <p:nvSpPr>
          <p:cNvPr id="12" name="body">
            <a:extLst>
              <a:ext uri="{FF2B5EF4-FFF2-40B4-BE49-F238E27FC236}">
                <ns2:creationId id="{A7609398-638C-40C0-B37F-CA7BCC8BEBA4}"/>
              </a:ext>
            </a:extLst>
          </p:cNvPr>
          <p:cNvSpPr>
            <a:spLocks noGrp="1"/>
          </p:cNvSpPr>
          <p:nvPr/>
        </p:nvSpPr>
        <p:spPr>
          <a:xfrm>
            <a:off x="800100" y="23241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Приём и качество</a:t>
            </a:r>
          </a:p>
        </p:txBody>
      </p:sp>
      <p:sp>
        <p:nvSpPr>
          <p:cNvPr id="13" name="body">
            <a:extLst>
              <a:ext uri="{FF2B5EF4-FFF2-40B4-BE49-F238E27FC236}">
                <ns2:creationId id="{53B3BA3F-4539-4305-9A2D-AF44F15C4649}"/>
              </a:ext>
            </a:extLst>
          </p:cNvPr>
          <p:cNvSpPr>
            <a:spLocks noGrp="1"/>
          </p:cNvSpPr>
          <p:nvPr/>
        </p:nvSpPr>
        <p:spPr>
          <a:xfrm>
            <a:off x="800100" y="28098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Реестр, HTTPS, архив. MQTT/Modbus — через совместимый шлюз</a:t>
            </a:r>
          </a:p>
        </p:txBody>
      </p:sp>
      <p:sp>
        <p:nvSpPr>
          <p:cNvPr id="14" name="body">
            <a:extLst>
              <a:ext uri="{FF2B5EF4-FFF2-40B4-BE49-F238E27FC236}">
                <ns2:creationId id="{FBA428BE-374B-439D-B27D-DEAB01FA9BF5}"/>
              </a:ext>
            </a:extLst>
          </p:cNvPr>
          <p:cNvSpPr>
            <a:spLocks noGrp="1"/>
          </p:cNvSpPr>
          <p:nvPr/>
        </p:nvSpPr>
        <p:spPr>
          <a:xfrm>
            <a:off x="6515100" y="23241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Карта и топология</a:t>
            </a:r>
          </a:p>
        </p:txBody>
      </p:sp>
      <p:sp>
        <p:nvSpPr>
          <p:cNvPr id="15" name="body">
            <a:extLst>
              <a:ext uri="{FF2B5EF4-FFF2-40B4-BE49-F238E27FC236}">
                <ns2:creationId id="{EE66CD0A-D0B9-4F7F-9297-6F0D2A743848}"/>
              </a:ext>
            </a:extLst>
          </p:cNvPr>
          <p:cNvSpPr>
            <a:spLocks noGrp="1"/>
          </p:cNvSpPr>
          <p:nvPr/>
        </p:nvSpPr>
        <p:spPr>
          <a:xfrm>
            <a:off x="6515100" y="28098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Участок, узел, дом, абонент и прибор. Поиск и переход к истории</a:t>
            </a:r>
          </a:p>
        </p:txBody>
      </p:sp>
      <p:sp>
        <p:nvSpPr>
          <p:cNvPr id="16" name="body">
            <a:extLst>
              <a:ext uri="{FF2B5EF4-FFF2-40B4-BE49-F238E27FC236}">
                <ns2:creationId id="{194A2272-09FD-4488-B48C-076CD292C6D2}"/>
              </a:ext>
            </a:extLst>
          </p:cNvPr>
          <p:cNvSpPr>
            <a:spLocks noGrp="1"/>
          </p:cNvSpPr>
          <p:nvPr/>
        </p:nvSpPr>
        <p:spPr>
          <a:xfrm>
            <a:off x="800100" y="36195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Аналитика</a:t>
            </a:r>
          </a:p>
        </p:txBody>
      </p:sp>
      <p:sp>
        <p:nvSpPr>
          <p:cNvPr id="17" name="body">
            <a:extLst>
              <a:ext uri="{FF2B5EF4-FFF2-40B4-BE49-F238E27FC236}">
                <ns2:creationId id="{A8DE3646-050B-4065-A898-27BF8B391757}"/>
              </a:ext>
            </a:extLst>
          </p:cNvPr>
          <p:cNvSpPr>
            <a:spLocks noGrp="1"/>
          </p:cNvSpPr>
          <p:nvPr/>
        </p:nvSpPr>
        <p:spPr>
          <a:xfrm>
            <a:off x="800100" y="41052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Баланс, давление, профили, пороги и инженерные основания</a:t>
            </a:r>
          </a:p>
        </p:txBody>
      </p:sp>
      <p:sp>
        <p:nvSpPr>
          <p:cNvPr id="18" name="body">
            <a:extLst>
              <a:ext uri="{FF2B5EF4-FFF2-40B4-BE49-F238E27FC236}">
                <ns2:creationId id="{717D7FF9-99FB-41C9-8949-E3486FF152CB}"/>
              </a:ext>
            </a:extLst>
          </p:cNvPr>
          <p:cNvSpPr>
            <a:spLocks noGrp="1"/>
          </p:cNvSpPr>
          <p:nvPr/>
        </p:nvSpPr>
        <p:spPr>
          <a:xfrm>
            <a:off x="6515100" y="36195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Работа служб</a:t>
            </a:r>
          </a:p>
        </p:txBody>
      </p:sp>
      <p:sp>
        <p:nvSpPr>
          <p:cNvPr id="19" name="body">
            <a:extLst>
              <a:ext uri="{FF2B5EF4-FFF2-40B4-BE49-F238E27FC236}">
                <ns2:creationId id="{D71D2503-8E63-4681-9D55-9C6A7A7C94E9}"/>
              </a:ext>
            </a:extLst>
          </p:cNvPr>
          <p:cNvSpPr>
            <a:spLocks noGrp="1"/>
          </p:cNvSpPr>
          <p:nvPr/>
        </p:nvSpPr>
        <p:spPr>
          <a:xfrm>
            <a:off x="6515100" y="41052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Ответственные, очередь, статусы, комментарии и повторная проверка</a:t>
            </a:r>
          </a:p>
        </p:txBody>
      </p:sp>
      <p:sp>
        <p:nvSpPr>
          <p:cNvPr id="20" name="body">
            <a:extLst>
              <a:ext uri="{FF2B5EF4-FFF2-40B4-BE49-F238E27FC236}">
                <ns2:creationId id="{2A2EC613-AB47-488A-810D-9BB5A718C5BE}"/>
              </a:ext>
            </a:extLst>
          </p:cNvPr>
          <p:cNvSpPr>
            <a:spLocks noGrp="1"/>
          </p:cNvSpPr>
          <p:nvPr/>
        </p:nvSpPr>
        <p:spPr>
          <a:xfrm>
            <a:off x="800100" y="49149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Доступ и отчёты</a:t>
            </a:r>
          </a:p>
        </p:txBody>
      </p:sp>
      <p:sp>
        <p:nvSpPr>
          <p:cNvPr id="21" name="body">
            <a:extLst>
              <a:ext uri="{FF2B5EF4-FFF2-40B4-BE49-F238E27FC236}">
                <ns2:creationId id="{0B72F7A0-3997-4247-8529-48D3749A138A}"/>
              </a:ext>
            </a:extLst>
          </p:cNvPr>
          <p:cNvSpPr>
            <a:spLocks noGrp="1"/>
          </p:cNvSpPr>
          <p:nvPr/>
        </p:nvSpPr>
        <p:spPr>
          <a:xfrm>
            <a:off x="800100" y="54006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Роли, журнал, CSV/XLSX/PDF. Изоляция организаций не завершена</a:t>
            </a:r>
          </a:p>
        </p:txBody>
      </p:sp>
      <p:sp>
        <p:nvSpPr>
          <p:cNvPr id="22" name="body">
            <a:extLst>
              <a:ext uri="{FF2B5EF4-FFF2-40B4-BE49-F238E27FC236}">
                <ns2:creationId id="{33A5DD47-C0E5-41F9-8939-BDE4B4879EB6}"/>
              </a:ext>
            </a:extLst>
          </p:cNvPr>
          <p:cNvSpPr>
            <a:spLocks noGrp="1"/>
          </p:cNvSpPr>
          <p:nvPr/>
        </p:nvSpPr>
        <p:spPr>
          <a:xfrm>
            <a:off x="6515100" y="4914900"/>
            <a:ext cx="51625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175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175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Помощник инженера</a:t>
            </a:r>
          </a:p>
        </p:txBody>
      </p:sp>
      <p:sp>
        <p:nvSpPr>
          <p:cNvPr id="23" name="body">
            <a:extLst>
              <a:ext uri="{FF2B5EF4-FFF2-40B4-BE49-F238E27FC236}">
                <ns2:creationId id="{7CF898BB-D8F1-4BA3-BCDB-2B0AA933700D}"/>
              </a:ext>
            </a:extLst>
          </p:cNvPr>
          <p:cNvSpPr>
            <a:spLocks noGrp="1"/>
          </p:cNvSpPr>
          <p:nvPr/>
        </p:nvSpPr>
        <p:spPr>
          <a:xfrm>
            <a:off x="6515100" y="5400675"/>
            <a:ext cx="5000625" cy="733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7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Инженерные правила. Облачный ИИ ещё не принят</a:t>
            </a:r>
          </a:p>
        </p:txBody>
      </p:sp>
      <p:sp>
        <p:nvSpPr>
          <p:cNvPr id="24" name="page">
            <a:extLst>
              <a:ext uri="{FF2B5EF4-FFF2-40B4-BE49-F238E27FC236}">
                <ns2:creationId id="{9B46DE81-F993-4FC8-8B92-C67B4DD327ED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22</a:t>
            </a:r>
          </a:p>
        </p:txBody>
      </p:sp>
    </p:spTree>
    <p:extLst>
      <p:ext uri="{BB962C8B-B14F-4D97-AF65-F5344CB8AC3E}">
        <ns3:creationId val="1737753563"/>
      </p:ext>
    </p:extLst>
  </p:cSld>
  <p:clrMapOvr>
    <a:masterClrMapping/>
  </p:clrMapOvr>
</p:sld>
</file>

<file path=ppt/slides/slide2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угольник 28">
            <a:extLst>
              <a:ext uri="{FF2B5EF4-FFF2-40B4-BE49-F238E27FC236}">
                <ns2:creationId id="{B13A74BF-AFB8-4290-A669-FBDEDD23789B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80E5B382-EE5F-465F-B875-C663152E6D7E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3" name="eyebrow">
            <a:extLst>
              <a:ext uri="{FF2B5EF4-FFF2-40B4-BE49-F238E27FC236}">
                <ns2:creationId id="{05C4BFB3-87C2-455D-92E5-403830C92A3C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ВОЗМОЖНОСТИ / АЛГОРИТМЫ</a:t>
            </a:r>
          </a:p>
        </p:txBody>
      </p:sp>
      <p:sp>
        <p:nvSpPr>
          <p:cNvPr id="4" name="title">
            <a:extLst>
              <a:ext uri="{FF2B5EF4-FFF2-40B4-BE49-F238E27FC236}">
                <ns2:creationId id="{F99C6163-669B-4845-A013-7576C1E360F1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Алгоритмы воды и газа</a:t>
            </a:r>
          </a:p>
        </p:txBody>
      </p:sp>
      <p:sp>
        <p:nvSpPr>
          <p:cNvPr id="5" name="foot">
            <a:extLst>
              <a:ext uri="{FF2B5EF4-FFF2-40B4-BE49-F238E27FC236}">
                <ns2:creationId id="{F456A4F6-6FF7-429C-8ABF-3F4A11F8BB26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Пропуск связи не равен нулю. Аномалия требует подтверждения причины.</a:t>
            </a:r>
          </a:p>
        </p:txBody>
      </p:sp>
      <p:sp>
        <p:nvSpPr>
          <p:cNvPr id="6" name="body">
            <a:extLst>
              <a:ext uri="{FF2B5EF4-FFF2-40B4-BE49-F238E27FC236}">
                <ns2:creationId id="{17B2D99E-559C-424E-BFBA-F8B976DD991F}"/>
              </a:ext>
            </a:extLst>
          </p:cNvPr>
          <p:cNvSpPr>
            <a:spLocks noGrp="1"/>
          </p:cNvSpPr>
          <p:nvPr/>
        </p:nvSpPr>
        <p:spPr>
          <a:xfrm>
            <a:off x="571500" y="2305050"/>
            <a:ext cx="520065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Вода</a:t>
            </a:r>
          </a:p>
        </p:txBody>
      </p:sp>
      <p:sp>
        <p:nvSpPr>
          <p:cNvPr id="7" name="body">
            <a:extLst>
              <a:ext uri="{FF2B5EF4-FFF2-40B4-BE49-F238E27FC236}">
                <ns2:creationId id="{1CAB961F-BB90-4F7D-B35D-4D49FBBBD592}"/>
              </a:ext>
            </a:extLst>
          </p:cNvPr>
          <p:cNvSpPr>
            <a:spLocks noGrp="1"/>
          </p:cNvSpPr>
          <p:nvPr/>
        </p:nvSpPr>
        <p:spPr>
          <a:xfrm>
            <a:off x="571500" y="31623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01</a:t>
            </a:r>
          </a:p>
        </p:txBody>
      </p:sp>
      <p:sp>
        <p:nvSpPr>
          <p:cNvPr id="8" name="body">
            <a:extLst>
              <a:ext uri="{FF2B5EF4-FFF2-40B4-BE49-F238E27FC236}">
                <ns2:creationId id="{7A0BB936-8BBC-4AFD-A8DF-3C08560C6396}"/>
              </a:ext>
            </a:extLst>
          </p:cNvPr>
          <p:cNvSpPr>
            <a:spLocks noGrp="1"/>
          </p:cNvSpPr>
          <p:nvPr/>
        </p:nvSpPr>
        <p:spPr>
          <a:xfrm>
            <a:off x="1200150" y="31242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Приём и единицы измерения</a:t>
            </a:r>
          </a:p>
        </p:txBody>
      </p:sp>
      <p:sp>
        <p:nvSpPr>
          <p:cNvPr id="9" name="body">
            <a:extLst>
              <a:ext uri="{FF2B5EF4-FFF2-40B4-BE49-F238E27FC236}">
                <ns2:creationId id="{943BB520-5F0B-420F-8DDA-14027A98ACF3}"/>
              </a:ext>
            </a:extLst>
          </p:cNvPr>
          <p:cNvSpPr>
            <a:spLocks noGrp="1"/>
          </p:cNvSpPr>
          <p:nvPr/>
        </p:nvSpPr>
        <p:spPr>
          <a:xfrm>
            <a:off x="571500" y="370522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</a:t>
            </a:r>
          </a:p>
        </p:txBody>
      </p:sp>
      <p:sp>
        <p:nvSpPr>
          <p:cNvPr id="10" name="body">
            <a:extLst>
              <a:ext uri="{FF2B5EF4-FFF2-40B4-BE49-F238E27FC236}">
                <ns2:creationId id="{735FF1F6-57B3-4DB6-9919-BF89839C637D}"/>
              </a:ext>
            </a:extLst>
          </p:cNvPr>
          <p:cNvSpPr>
            <a:spLocks noGrp="1"/>
          </p:cNvSpPr>
          <p:nvPr/>
        </p:nvSpPr>
        <p:spPr>
          <a:xfrm>
            <a:off x="1200150" y="366712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Согласованные интервалы</a:t>
            </a:r>
          </a:p>
        </p:txBody>
      </p:sp>
      <p:sp>
        <p:nvSpPr>
          <p:cNvPr id="11" name="body">
            <a:extLst>
              <a:ext uri="{FF2B5EF4-FFF2-40B4-BE49-F238E27FC236}">
                <ns2:creationId id="{F239F55A-6F71-4541-B589-99D104006049}"/>
              </a:ext>
            </a:extLst>
          </p:cNvPr>
          <p:cNvSpPr>
            <a:spLocks noGrp="1"/>
          </p:cNvSpPr>
          <p:nvPr/>
        </p:nvSpPr>
        <p:spPr>
          <a:xfrm>
            <a:off x="571500" y="424815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03</a:t>
            </a:r>
          </a:p>
        </p:txBody>
      </p:sp>
      <p:sp>
        <p:nvSpPr>
          <p:cNvPr id="12" name="body">
            <a:extLst>
              <a:ext uri="{FF2B5EF4-FFF2-40B4-BE49-F238E27FC236}">
                <ns2:creationId id="{7038F9FC-2577-4982-9A1E-343CF30A8CA5}"/>
              </a:ext>
            </a:extLst>
          </p:cNvPr>
          <p:cNvSpPr>
            <a:spLocks noGrp="1"/>
          </p:cNvSpPr>
          <p:nvPr/>
        </p:nvSpPr>
        <p:spPr>
          <a:xfrm>
            <a:off x="1200150" y="421005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Подача, потребление и запас</a:t>
            </a:r>
          </a:p>
        </p:txBody>
      </p:sp>
      <p:sp>
        <p:nvSpPr>
          <p:cNvPr id="13" name="body">
            <a:extLst>
              <a:ext uri="{FF2B5EF4-FFF2-40B4-BE49-F238E27FC236}">
                <ns2:creationId id="{2847D6A1-3741-4F8F-9683-50933CB243B4}"/>
              </a:ext>
            </a:extLst>
          </p:cNvPr>
          <p:cNvSpPr>
            <a:spLocks noGrp="1"/>
          </p:cNvSpPr>
          <p:nvPr/>
        </p:nvSpPr>
        <p:spPr>
          <a:xfrm>
            <a:off x="571500" y="479107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</a:t>
            </a:r>
          </a:p>
        </p:txBody>
      </p:sp>
      <p:sp>
        <p:nvSpPr>
          <p:cNvPr id="14" name="body">
            <a:extLst>
              <a:ext uri="{FF2B5EF4-FFF2-40B4-BE49-F238E27FC236}">
                <ns2:creationId id="{37793AE9-601E-4716-B799-2D19A2EFB7B4}"/>
              </a:ext>
            </a:extLst>
          </p:cNvPr>
          <p:cNvSpPr>
            <a:spLocks noGrp="1"/>
          </p:cNvSpPr>
          <p:nvPr/>
        </p:nvSpPr>
        <p:spPr>
          <a:xfrm>
            <a:off x="1200150" y="475297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Баланс и адресная проверка</a:t>
            </a:r>
          </a:p>
        </p:txBody>
      </p:sp>
      <p:sp>
        <p:nvSpPr>
          <p:cNvPr id="15" name="body">
            <a:extLst>
              <a:ext uri="{FF2B5EF4-FFF2-40B4-BE49-F238E27FC236}">
                <ns2:creationId id="{8F419866-D901-46CD-99AF-9C792076D466}"/>
              </a:ext>
            </a:extLst>
          </p:cNvPr>
          <p:cNvSpPr>
            <a:spLocks noGrp="1"/>
          </p:cNvSpPr>
          <p:nvPr/>
        </p:nvSpPr>
        <p:spPr>
          <a:xfrm>
            <a:off x="571500" y="53340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05</a:t>
            </a:r>
          </a:p>
        </p:txBody>
      </p:sp>
      <p:sp>
        <p:nvSpPr>
          <p:cNvPr id="16" name="body">
            <a:extLst>
              <a:ext uri="{FF2B5EF4-FFF2-40B4-BE49-F238E27FC236}">
                <ns2:creationId id="{7BE6D52E-97EA-44A4-B619-A2CABA36A19D}"/>
              </a:ext>
            </a:extLst>
          </p:cNvPr>
          <p:cNvSpPr>
            <a:spLocks noGrp="1"/>
          </p:cNvSpPr>
          <p:nvPr/>
        </p:nvSpPr>
        <p:spPr>
          <a:xfrm>
            <a:off x="1200150" y="52959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Результат и повторные показания</a:t>
            </a:r>
          </a:p>
        </p:txBody>
      </p:sp>
      <p:sp>
        <p:nvSpPr>
          <p:cNvPr id="17" name="body">
            <a:extLst>
              <a:ext uri="{FF2B5EF4-FFF2-40B4-BE49-F238E27FC236}">
                <ns2:creationId id="{4EF18B7D-F118-4251-8FD9-7856E37496F2}"/>
              </a:ext>
            </a:extLst>
          </p:cNvPr>
          <p:cNvSpPr>
            <a:spLocks noGrp="1"/>
          </p:cNvSpPr>
          <p:nvPr/>
        </p:nvSpPr>
        <p:spPr>
          <a:xfrm>
            <a:off x="6286500" y="2305050"/>
            <a:ext cx="5200650" cy="638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225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225" b="1">
                <a:solidFill>
                  <a:srgbClr val="E3B575"/>
                </a:solidFill>
                <a:latin typeface="Manrope"/>
                <a:ea typeface="Manrope"/>
                <a:cs typeface="Manrope"/>
              </a:defRPr>
            </a:pPr>
            <a:r>
              <a:rPr sz="3225" b="1">
                <a:solidFill>
                  <a:srgbClr val="E3B575"/>
                </a:solidFill>
                <a:latin typeface="Manrope"/>
                <a:ea typeface="Manrope"/>
                <a:cs typeface="Manrope"/>
              </a:rPr>
              <a:t>Газ</a:t>
            </a:r>
          </a:p>
        </p:txBody>
      </p:sp>
      <p:sp>
        <p:nvSpPr>
          <p:cNvPr id="18" name="body">
            <a:extLst>
              <a:ext uri="{FF2B5EF4-FFF2-40B4-BE49-F238E27FC236}">
                <ns2:creationId id="{031496C1-E475-4CD1-AD3D-19F211E6C376}"/>
              </a:ext>
            </a:extLst>
          </p:cNvPr>
          <p:cNvSpPr>
            <a:spLocks noGrp="1"/>
          </p:cNvSpPr>
          <p:nvPr/>
        </p:nvSpPr>
        <p:spPr>
          <a:xfrm>
            <a:off x="6286500" y="31623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01</a:t>
            </a:r>
          </a:p>
        </p:txBody>
      </p:sp>
      <p:sp>
        <p:nvSpPr>
          <p:cNvPr id="19" name="body">
            <a:extLst>
              <a:ext uri="{FF2B5EF4-FFF2-40B4-BE49-F238E27FC236}">
                <ns2:creationId id="{A3160D74-B32B-4B1F-A795-CF155BD57999}"/>
              </a:ext>
            </a:extLst>
          </p:cNvPr>
          <p:cNvSpPr>
            <a:spLocks noGrp="1"/>
          </p:cNvSpPr>
          <p:nvPr/>
        </p:nvSpPr>
        <p:spPr>
          <a:xfrm>
            <a:off x="6915150" y="31242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Приём и паспорт прибора</a:t>
            </a:r>
          </a:p>
        </p:txBody>
      </p:sp>
      <p:sp>
        <p:nvSpPr>
          <p:cNvPr id="20" name="body">
            <a:extLst>
              <a:ext uri="{FF2B5EF4-FFF2-40B4-BE49-F238E27FC236}">
                <ns2:creationId id="{74FF3887-D03C-4D16-AF1A-8B9474F483B5}"/>
              </a:ext>
            </a:extLst>
          </p:cNvPr>
          <p:cNvSpPr>
            <a:spLocks noGrp="1"/>
          </p:cNvSpPr>
          <p:nvPr/>
        </p:nvSpPr>
        <p:spPr>
          <a:xfrm>
            <a:off x="6286500" y="370522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02</a:t>
            </a:r>
          </a:p>
        </p:txBody>
      </p:sp>
      <p:sp>
        <p:nvSpPr>
          <p:cNvPr id="21" name="body">
            <a:extLst>
              <a:ext uri="{FF2B5EF4-FFF2-40B4-BE49-F238E27FC236}">
                <ns2:creationId id="{0021E0AC-C258-478A-851E-28817D0E82F1}"/>
              </a:ext>
            </a:extLst>
          </p:cNvPr>
          <p:cNvSpPr>
            <a:spLocks noGrp="1"/>
          </p:cNvSpPr>
          <p:nvPr/>
        </p:nvSpPr>
        <p:spPr>
          <a:xfrm>
            <a:off x="6915150" y="366712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Коррекция объёма требует приёмки</a:t>
            </a:r>
          </a:p>
        </p:txBody>
      </p:sp>
      <p:sp>
        <p:nvSpPr>
          <p:cNvPr id="22" name="body">
            <a:extLst>
              <a:ext uri="{FF2B5EF4-FFF2-40B4-BE49-F238E27FC236}">
                <ns2:creationId id="{8A4F3C77-F334-436A-81EB-CE65D79BF006}"/>
              </a:ext>
            </a:extLst>
          </p:cNvPr>
          <p:cNvSpPr>
            <a:spLocks noGrp="1"/>
          </p:cNvSpPr>
          <p:nvPr/>
        </p:nvSpPr>
        <p:spPr>
          <a:xfrm>
            <a:off x="6286500" y="424815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03</a:t>
            </a:r>
          </a:p>
        </p:txBody>
      </p:sp>
      <p:sp>
        <p:nvSpPr>
          <p:cNvPr id="23" name="body">
            <a:extLst>
              <a:ext uri="{FF2B5EF4-FFF2-40B4-BE49-F238E27FC236}">
                <ns2:creationId id="{3EFD6089-57A0-4E22-9075-8E2DBA974BCE}"/>
              </a:ext>
            </a:extLst>
          </p:cNvPr>
          <p:cNvSpPr>
            <a:spLocks noGrp="1"/>
          </p:cNvSpPr>
          <p:nvPr/>
        </p:nvSpPr>
        <p:spPr>
          <a:xfrm>
            <a:off x="6915150" y="421005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Баланс распределителя</a:t>
            </a:r>
          </a:p>
        </p:txBody>
      </p:sp>
      <p:sp>
        <p:nvSpPr>
          <p:cNvPr id="24" name="body">
            <a:extLst>
              <a:ext uri="{FF2B5EF4-FFF2-40B4-BE49-F238E27FC236}">
                <ns2:creationId id="{453D43C5-4EAF-473B-9CDC-F56D56F7D326}"/>
              </a:ext>
            </a:extLst>
          </p:cNvPr>
          <p:cNvSpPr>
            <a:spLocks noGrp="1"/>
          </p:cNvSpPr>
          <p:nvPr/>
        </p:nvSpPr>
        <p:spPr>
          <a:xfrm>
            <a:off x="6286500" y="4791075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04</a:t>
            </a:r>
          </a:p>
        </p:txBody>
      </p:sp>
      <p:sp>
        <p:nvSpPr>
          <p:cNvPr id="25" name="body">
            <a:extLst>
              <a:ext uri="{FF2B5EF4-FFF2-40B4-BE49-F238E27FC236}">
                <ns2:creationId id="{5EFD4050-042D-4293-8F39-5927C07B0472}"/>
              </a:ext>
            </a:extLst>
          </p:cNvPr>
          <p:cNvSpPr>
            <a:spLocks noGrp="1"/>
          </p:cNvSpPr>
          <p:nvPr/>
        </p:nvSpPr>
        <p:spPr>
          <a:xfrm>
            <a:off x="6915150" y="4752975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Давление отдельным каналом</a:t>
            </a:r>
          </a:p>
        </p:txBody>
      </p:sp>
      <p:sp>
        <p:nvSpPr>
          <p:cNvPr id="26" name="body">
            <a:extLst>
              <a:ext uri="{FF2B5EF4-FFF2-40B4-BE49-F238E27FC236}">
                <ns2:creationId id="{5BB8385D-B70D-432D-9933-CABC4C6C3A01}"/>
              </a:ext>
            </a:extLst>
          </p:cNvPr>
          <p:cNvSpPr>
            <a:spLocks noGrp="1"/>
          </p:cNvSpPr>
          <p:nvPr/>
        </p:nvSpPr>
        <p:spPr>
          <a:xfrm>
            <a:off x="6286500" y="5334000"/>
            <a:ext cx="457200" cy="352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5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05</a:t>
            </a:r>
          </a:p>
        </p:txBody>
      </p:sp>
      <p:sp>
        <p:nvSpPr>
          <p:cNvPr id="27" name="body">
            <a:extLst>
              <a:ext uri="{FF2B5EF4-FFF2-40B4-BE49-F238E27FC236}">
                <ns2:creationId id="{F35DED2A-7DEC-4D33-9237-22BAA11F99B3}"/>
              </a:ext>
            </a:extLst>
          </p:cNvPr>
          <p:cNvSpPr>
            <a:spLocks noGrp="1"/>
          </p:cNvSpPr>
          <p:nvPr/>
        </p:nvSpPr>
        <p:spPr>
          <a:xfrm>
            <a:off x="6915150" y="5295900"/>
            <a:ext cx="472440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950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Профильная служба и отчёт</a:t>
            </a:r>
          </a:p>
        </p:txBody>
      </p:sp>
      <p:sp>
        <p:nvSpPr>
          <p:cNvPr id="28" name="page">
            <a:extLst>
              <a:ext uri="{FF2B5EF4-FFF2-40B4-BE49-F238E27FC236}">
                <ns2:creationId id="{4AFD6D99-BAED-49FE-B71B-881792DBFA4D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20</a:t>
            </a:r>
          </a:p>
        </p:txBody>
      </p:sp>
    </p:spTree>
    <p:extLst>
      <p:ext uri="{BB962C8B-B14F-4D97-AF65-F5344CB8AC3E}">
        <ns3:creationId val="366123537"/>
      </p:ext>
    </p:extLst>
  </p:cSld>
  <p:clrMapOvr>
    <a:masterClrMapping/>
  </p:clrMapOvr>
</p:sld>
</file>

<file path=ppt/slides/slide22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ns2:creationId id="{16188158-7E82-4231-80F4-2D566E877776}"/>
              </a:ext>
            </a:extLst>
          </p:cNvPr>
          <p:cNvSpPr>
            <a:spLocks noGrp="1"/>
          </p:cNvSpPr>
          <p:nvPr/>
        </p:nvSpPr>
        <p:spPr>
          <a:xfrm>
            <a:off x="552450" y="77152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2" name="Прямоугольник 1">
            <a:extLst>
              <a:ext uri="{FF2B5EF4-FFF2-40B4-BE49-F238E27FC236}">
                <ns2:creationId id="{94CA6628-A3D8-48C4-BC8B-2419081D6711}"/>
              </a:ext>
            </a:extLst>
          </p:cNvPr>
          <p:cNvSpPr>
            <a:spLocks noGrp="1"/>
          </p:cNvSpPr>
          <p:nvPr/>
        </p:nvSpPr>
        <p:spPr>
          <a:xfrm>
            <a:off x="552450" y="334327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3" name="Прямоугольник 2">
            <a:extLst>
              <a:ext uri="{FF2B5EF4-FFF2-40B4-BE49-F238E27FC236}">
                <ns2:creationId id="{CCDEE6AC-02B8-4241-8055-27F3BD46999A}"/>
              </a:ext>
            </a:extLst>
          </p:cNvPr>
          <p:cNvSpPr>
            <a:spLocks noGrp="1"/>
          </p:cNvSpPr>
          <p:nvPr/>
        </p:nvSpPr>
        <p:spPr>
          <a:xfrm>
            <a:off x="552450" y="460057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4" name="Прямоугольник 3">
            <a:extLst>
              <a:ext uri="{FF2B5EF4-FFF2-40B4-BE49-F238E27FC236}">
                <ns2:creationId id="{E27139F5-5F38-4864-BA29-A1D847FE2CC6}"/>
              </a:ext>
            </a:extLst>
          </p:cNvPr>
          <p:cNvSpPr>
            <a:spLocks noGrp="1"/>
          </p:cNvSpPr>
          <p:nvPr/>
        </p:nvSpPr>
        <p:spPr>
          <a:xfrm>
            <a:off x="552450" y="5857875"/>
            <a:ext cx="11087100" cy="9525"/>
          </a:xfrm>
          <a:prstGeom prst="rect">
            <a:avLst/>
          </a:prstGeom>
          <a:solidFill>
            <a:srgbClr val="34464F"/>
          </a:solidFill>
          <a:ln w="0">
            <a:noFill/>
          </a:ln>
        </p:spPr>
      </p:sp>
      <p:sp>
        <p:nvSpPr>
          <p:cNvPr id="5" name="brand">
            <a:extLst>
              <a:ext uri="{FF2B5EF4-FFF2-40B4-BE49-F238E27FC236}">
                <ns2:creationId id="{65D56025-3594-4EFB-A2AC-C11426A2EA2B}"/>
              </a:ext>
            </a:extLst>
          </p:cNvPr>
          <p:cNvSpPr>
            <a:spLocks noGrp="1"/>
          </p:cNvSpPr>
          <p:nvPr/>
        </p:nvSpPr>
        <p:spPr>
          <a:xfrm>
            <a:off x="552450" y="285750"/>
            <a:ext cx="2000250" cy="333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16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16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PACTIQO</a:t>
            </a:r>
          </a:p>
        </p:txBody>
      </p:sp>
      <p:sp>
        <p:nvSpPr>
          <p:cNvPr id="6" name="eyebrow">
            <a:extLst>
              <a:ext uri="{FF2B5EF4-FFF2-40B4-BE49-F238E27FC236}">
                <ns2:creationId id="{86BC24B5-C54A-40A2-95CC-0875FE457382}"/>
              </a:ext>
            </a:extLst>
          </p:cNvPr>
          <p:cNvSpPr>
            <a:spLocks noGrp="1"/>
          </p:cNvSpPr>
          <p:nvPr/>
        </p:nvSpPr>
        <p:spPr>
          <a:xfrm>
            <a:off x="7667625" y="342900"/>
            <a:ext cx="4000500" cy="2381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defRPr>
            </a:pPr>
            <a:r>
              <a:rPr sz="900" b="0">
                <a:solidFill>
                  <a:srgbClr val="E3B575"/>
                </a:solidFill>
                <a:latin typeface="Golos Text"/>
                <a:ea typeface="Golos Text"/>
                <a:cs typeface="Golos Text"/>
              </a:rPr>
              <a:t>ВОЗМОЖНОСТИ / ПОДТВЕРЖДЕНИЯ</a:t>
            </a:r>
          </a:p>
        </p:txBody>
      </p:sp>
      <p:sp>
        <p:nvSpPr>
          <p:cNvPr id="7" name="title">
            <a:extLst>
              <a:ext uri="{FF2B5EF4-FFF2-40B4-BE49-F238E27FC236}">
                <ns2:creationId id="{D4616DE0-C18D-4B1B-AA4F-E693866A5B56}"/>
              </a:ext>
            </a:extLst>
          </p:cNvPr>
          <p:cNvSpPr>
            <a:spLocks noGrp="1"/>
          </p:cNvSpPr>
          <p:nvPr/>
        </p:nvSpPr>
        <p:spPr>
          <a:xfrm>
            <a:off x="533400" y="1047750"/>
            <a:ext cx="11096625" cy="1123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60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60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Основа для совместного пилота</a:t>
            </a:r>
          </a:p>
        </p:txBody>
      </p:sp>
      <p:sp>
        <p:nvSpPr>
          <p:cNvPr id="8" name="foot">
            <a:extLst>
              <a:ext uri="{FF2B5EF4-FFF2-40B4-BE49-F238E27FC236}">
                <ns2:creationId id="{80455684-9FD4-4429-BA98-E50E74C9CD67}"/>
              </a:ext>
            </a:extLst>
          </p:cNvPr>
          <p:cNvSpPr>
            <a:spLocks noGrp="1"/>
          </p:cNvSpPr>
          <p:nvPr/>
        </p:nvSpPr>
        <p:spPr>
          <a:xfrm>
            <a:off x="552450" y="6353175"/>
            <a:ext cx="10763250" cy="3810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Доказательства относятся к программному и испытательному контуру. Промышленный эффект измеряется в пилоте.</a:t>
            </a:r>
          </a:p>
        </p:txBody>
      </p:sp>
      <p:sp>
        <p:nvSpPr>
          <p:cNvPr id="9" name="body">
            <a:extLst>
              <a:ext uri="{FF2B5EF4-FFF2-40B4-BE49-F238E27FC236}">
                <ns2:creationId id="{3B2B8C6D-E13A-4D95-8ECF-698CD983509E}"/>
              </a:ext>
            </a:extLst>
          </p:cNvPr>
          <p:cNvSpPr>
            <a:spLocks noGrp="1"/>
          </p:cNvSpPr>
          <p:nvPr/>
        </p:nvSpPr>
        <p:spPr>
          <a:xfrm>
            <a:off x="571500" y="2381250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01</a:t>
            </a:r>
          </a:p>
        </p:txBody>
      </p:sp>
      <p:sp>
        <p:nvSpPr>
          <p:cNvPr id="10" name="body">
            <a:extLst>
              <a:ext uri="{FF2B5EF4-FFF2-40B4-BE49-F238E27FC236}">
                <ns2:creationId id="{F5D40CD1-3A5F-4AB0-B3BC-AE8EC70BADD4}"/>
              </a:ext>
            </a:extLst>
          </p:cNvPr>
          <p:cNvSpPr>
            <a:spLocks noGrp="1"/>
          </p:cNvSpPr>
          <p:nvPr/>
        </p:nvSpPr>
        <p:spPr>
          <a:xfrm>
            <a:off x="1476375" y="2381250"/>
            <a:ext cx="4191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Физические сообщения воды</a:t>
            </a:r>
          </a:p>
        </p:txBody>
      </p:sp>
      <p:sp>
        <p:nvSpPr>
          <p:cNvPr id="11" name="body">
            <a:extLst>
              <a:ext uri="{FF2B5EF4-FFF2-40B4-BE49-F238E27FC236}">
                <ns2:creationId id="{6A8D6F7E-3844-4591-996E-9CC7F180DBCD}"/>
              </a:ext>
            </a:extLst>
          </p:cNvPr>
          <p:cNvSpPr>
            <a:spLocks noGrp="1"/>
          </p:cNvSpPr>
          <p:nvPr/>
        </p:nvSpPr>
        <p:spPr>
          <a:xfrm>
            <a:off x="6191250" y="2381250"/>
            <a:ext cx="5286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Архив двух счётчиков от 09.10; текущий приём не подтверждён</a:t>
            </a:r>
          </a:p>
        </p:txBody>
      </p:sp>
      <p:sp>
        <p:nvSpPr>
          <p:cNvPr id="12" name="body">
            <a:extLst>
              <a:ext uri="{FF2B5EF4-FFF2-40B4-BE49-F238E27FC236}">
                <ns2:creationId id="{CB0CACDE-A483-4AD2-9B04-85C4773FCBAB}"/>
              </a:ext>
            </a:extLst>
          </p:cNvPr>
          <p:cNvSpPr>
            <a:spLocks noGrp="1"/>
          </p:cNvSpPr>
          <p:nvPr/>
        </p:nvSpPr>
        <p:spPr>
          <a:xfrm>
            <a:off x="571500" y="3638550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02</a:t>
            </a:r>
          </a:p>
        </p:txBody>
      </p:sp>
      <p:sp>
        <p:nvSpPr>
          <p:cNvPr id="13" name="body">
            <a:extLst>
              <a:ext uri="{FF2B5EF4-FFF2-40B4-BE49-F238E27FC236}">
                <ns2:creationId id="{B5ED3F76-124F-4167-A5AB-9AB507692649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4191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Программные проверки</a:t>
            </a:r>
          </a:p>
        </p:txBody>
      </p:sp>
      <p:sp>
        <p:nvSpPr>
          <p:cNvPr id="14" name="body">
            <a:extLst>
              <a:ext uri="{FF2B5EF4-FFF2-40B4-BE49-F238E27FC236}">
                <ns2:creationId id="{544EAC35-E2FB-4E3A-A034-4A63570C6D66}"/>
              </a:ext>
            </a:extLst>
          </p:cNvPr>
          <p:cNvSpPr>
            <a:spLocks noGrp="1"/>
          </p:cNvSpPr>
          <p:nvPr/>
        </p:nvSpPr>
        <p:spPr>
          <a:xfrm>
            <a:off x="6191250" y="3638550"/>
            <a:ext cx="5286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319 тестов. Копия восстановлена в другой схеме того же Neon</a:t>
            </a:r>
          </a:p>
        </p:txBody>
      </p:sp>
      <p:sp>
        <p:nvSpPr>
          <p:cNvPr id="15" name="body">
            <a:extLst>
              <a:ext uri="{FF2B5EF4-FFF2-40B4-BE49-F238E27FC236}">
                <ns2:creationId id="{8538022F-B520-4733-AB3C-7ADC01436888}"/>
              </a:ext>
            </a:extLst>
          </p:cNvPr>
          <p:cNvSpPr>
            <a:spLocks noGrp="1"/>
          </p:cNvSpPr>
          <p:nvPr/>
        </p:nvSpPr>
        <p:spPr>
          <a:xfrm>
            <a:off x="571500" y="4895850"/>
            <a:ext cx="857250" cy="4286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40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40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03</a:t>
            </a:r>
          </a:p>
        </p:txBody>
      </p:sp>
      <p:sp>
        <p:nvSpPr>
          <p:cNvPr id="16" name="body">
            <a:extLst>
              <a:ext uri="{FF2B5EF4-FFF2-40B4-BE49-F238E27FC236}">
                <ns2:creationId id="{6A369FB4-EC0D-4DEA-B6D4-E1A99BB410E6}"/>
              </a:ext>
            </a:extLst>
          </p:cNvPr>
          <p:cNvSpPr>
            <a:spLocks noGrp="1"/>
          </p:cNvSpPr>
          <p:nvPr/>
        </p:nvSpPr>
        <p:spPr>
          <a:xfrm>
            <a:off x="1476375" y="4895850"/>
            <a:ext cx="41910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Совместная приёмка</a:t>
            </a:r>
          </a:p>
        </p:txBody>
      </p:sp>
      <p:sp>
        <p:nvSpPr>
          <p:cNvPr id="17" name="body">
            <a:extLst>
              <a:ext uri="{FF2B5EF4-FFF2-40B4-BE49-F238E27FC236}">
                <ns2:creationId id="{E52F8DA9-CAE7-4DF0-AECC-81BD1D615B43}"/>
              </a:ext>
            </a:extLst>
          </p:cNvPr>
          <p:cNvSpPr>
            <a:spLocks noGrp="1"/>
          </p:cNvSpPr>
          <p:nvPr/>
        </p:nvSpPr>
        <p:spPr>
          <a:xfrm>
            <a:off x="6191250" y="4895850"/>
            <a:ext cx="5286375" cy="7905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Предстоят: газовый прибор, доставка и длительная нагрузка</a:t>
            </a:r>
          </a:p>
        </p:txBody>
      </p:sp>
      <p:sp>
        <p:nvSpPr>
          <p:cNvPr id="18" name="page">
            <a:extLst>
              <a:ext uri="{FF2B5EF4-FFF2-40B4-BE49-F238E27FC236}">
                <ns2:creationId id="{20CCE5A3-46D3-4E72-82D1-26CB4ACD175A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26</a:t>
            </a:r>
          </a:p>
        </p:txBody>
      </p:sp>
    </p:spTree>
    <p:extLst>
      <p:ext uri="{BB962C8B-B14F-4D97-AF65-F5344CB8AC3E}">
        <ns3:creationId val="878722187"/>
      </p:ext>
    </p:extLst>
  </p:cSld>
  <p:clrMapOvr>
    <a:masterClrMapping/>
  </p:clrMapOvr>
</p:sld>
</file>

<file path=ppt/slides/slide2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ns2:creationId id="{C4EF2D9B-F8E5-486D-9AE0-E313E66A6A42}"/>
              </a:ext>
            </a:extLst>
          </p:cNvPr>
          <p:cNvSpPr>
            <a:spLocks noGrp="1"/>
          </p:cNvSpPr>
          <p:nvPr/>
        </p:nvSpPr>
        <p:spPr>
          <a:xfrm>
            <a:off x="6076950" y="2590800"/>
            <a:ext cx="9525" cy="3095625"/>
          </a:xfrm>
          <a:prstGeom prst="rect">
            <a:avLst/>
          </a:prstGeom>
          <a:solidFill>
            <a:srgbClr val="33434B"/>
          </a:solidFill>
          <a:ln w="0">
            <a:noFill/>
          </a:ln>
        </p:spPr>
      </p:sp>
      <p:sp>
        <p:nvSpPr>
          <p:cNvPr id="2" name="brand">
            <a:extLst>
              <a:ext uri="{FF2B5EF4-FFF2-40B4-BE49-F238E27FC236}">
                <ns2:creationId id="{C4DAD497-A6DD-4E7F-9659-349A5153E8EA}"/>
              </a:ext>
            </a:extLst>
          </p:cNvPr>
          <p:cNvSpPr>
            <a:spLocks noGrp="1"/>
          </p:cNvSpPr>
          <p:nvPr/>
        </p:nvSpPr>
        <p:spPr>
          <a:xfrm>
            <a:off x="571500" y="304800"/>
            <a:ext cx="6667500" cy="2762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050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PACTIQO / METERING</a:t>
            </a:r>
          </a:p>
        </p:txBody>
      </p:sp>
      <p:sp>
        <p:nvSpPr>
          <p:cNvPr id="3" name="title">
            <a:extLst>
              <a:ext uri="{FF2B5EF4-FFF2-40B4-BE49-F238E27FC236}">
                <ns2:creationId id="{83BC8D1B-25EB-4CEA-8A77-230F2A2F7AF5}"/>
              </a:ext>
            </a:extLst>
          </p:cNvPr>
          <p:cNvSpPr>
            <a:spLocks noGrp="1"/>
          </p:cNvSpPr>
          <p:nvPr/>
        </p:nvSpPr>
        <p:spPr>
          <a:xfrm>
            <a:off x="571500" y="1047750"/>
            <a:ext cx="10953750" cy="1219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3450" b="1">
                <a:solidFill>
                  <a:srgbClr val="F4F4EE"/>
                </a:solidFill>
                <a:latin typeface="Manrope"/>
                <a:ea typeface="Manrope"/>
                <a:cs typeface="Manrope"/>
              </a:defRPr>
            </a:pPr>
            <a:r>
              <a:rPr sz="3450" b="1">
                <a:solidFill>
                  <a:srgbClr val="F4F4EE"/>
                </a:solidFill>
                <a:latin typeface="Manrope"/>
                <a:ea typeface="Manrope"/>
                <a:cs typeface="Manrope"/>
              </a:rPr>
              <a:t>От сигнала — к настройке и команде</a:t>
            </a:r>
          </a:p>
        </p:txBody>
      </p:sp>
      <p:sp>
        <p:nvSpPr>
          <p:cNvPr id="4" name="body">
            <a:extLst>
              <a:ext uri="{FF2B5EF4-FFF2-40B4-BE49-F238E27FC236}">
                <ns2:creationId id="{E887D028-FA2D-4FB5-A18A-0E4326FEFD63}"/>
              </a:ext>
            </a:extLst>
          </p:cNvPr>
          <p:cNvSpPr>
            <a:spLocks noGrp="1"/>
          </p:cNvSpPr>
          <p:nvPr/>
        </p:nvSpPr>
        <p:spPr>
          <a:xfrm>
            <a:off x="590550" y="2695575"/>
            <a:ext cx="51435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64D9DD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64D9DD"/>
                </a:solidFill>
                <a:latin typeface="Manrope"/>
                <a:ea typeface="Manrope"/>
                <a:cs typeface="Manrope"/>
              </a:rPr>
              <a:t>Настройка платформы</a:t>
            </a:r>
          </a:p>
        </p:txBody>
      </p:sp>
      <p:sp>
        <p:nvSpPr>
          <p:cNvPr id="5" name="body">
            <a:extLst>
              <a:ext uri="{FF2B5EF4-FFF2-40B4-BE49-F238E27FC236}">
                <ns2:creationId id="{66329C57-C69A-4DC5-8716-B26AEFF03F7D}"/>
              </a:ext>
            </a:extLst>
          </p:cNvPr>
          <p:cNvSpPr>
            <a:spLocks noGrp="1"/>
          </p:cNvSpPr>
          <p:nvPr/>
        </p:nvSpPr>
        <p:spPr>
          <a:xfrm>
            <a:off x="590550" y="3524250"/>
            <a:ext cx="5181600" cy="17811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Профиль прибора и разбор данных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Адреса и формат регистров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Период опроса Modbus на сервере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Назначения и обработка событий</a:t>
            </a:r>
          </a:p>
        </p:txBody>
      </p:sp>
      <p:sp>
        <p:nvSpPr>
          <p:cNvPr id="6" name="body">
            <a:extLst>
              <a:ext uri="{FF2B5EF4-FFF2-40B4-BE49-F238E27FC236}">
                <ns2:creationId id="{80880BEB-1B59-4ED1-BB6D-A37403F3BB6D}"/>
              </a:ext>
            </a:extLst>
          </p:cNvPr>
          <p:cNvSpPr>
            <a:spLocks noGrp="1"/>
          </p:cNvSpPr>
          <p:nvPr/>
        </p:nvSpPr>
        <p:spPr>
          <a:xfrm>
            <a:off x="6572250" y="2695575"/>
            <a:ext cx="5019675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2250" b="1">
                <a:solidFill>
                  <a:srgbClr val="E5BB76"/>
                </a:solidFill>
                <a:latin typeface="Manrope"/>
                <a:ea typeface="Manrope"/>
                <a:cs typeface="Manrope"/>
              </a:defRPr>
            </a:defPPr>
          </a:lstStyle>
          <a:p>
            <a:pPr>
              <a:defRPr sz="2250" b="1">
                <a:solidFill>
                  <a:srgbClr val="E5BB76"/>
                </a:solidFill>
                <a:latin typeface="Manrope"/>
                <a:ea typeface="Manrope"/>
                <a:cs typeface="Manrope"/>
              </a:defRPr>
            </a:pPr>
            <a:r>
              <a:rPr sz="2250" b="1">
                <a:solidFill>
                  <a:srgbClr val="E5BB76"/>
                </a:solidFill>
                <a:latin typeface="Manrope"/>
                <a:ea typeface="Manrope"/>
                <a:cs typeface="Manrope"/>
              </a:rPr>
              <a:t>Команды прибору</a:t>
            </a:r>
          </a:p>
        </p:txBody>
      </p:sp>
      <p:sp>
        <p:nvSpPr>
          <p:cNvPr id="7" name="body">
            <a:extLst>
              <a:ext uri="{FF2B5EF4-FFF2-40B4-BE49-F238E27FC236}">
                <ns2:creationId id="{D3968CD9-6088-4543-93C8-1A0D57D1CD73}"/>
              </a:ext>
            </a:extLst>
          </p:cNvPr>
          <p:cNvSpPr>
            <a:spLocks noGrp="1"/>
          </p:cNvSpPr>
          <p:nvPr/>
        </p:nvSpPr>
        <p:spPr>
          <a:xfrm>
            <a:off x="6591300" y="3257550"/>
            <a:ext cx="4962525" cy="3714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425" b="0">
                <a:solidFill>
                  <a:srgbClr val="E5BB76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425" b="0">
                <a:solidFill>
                  <a:srgbClr val="E5BB76"/>
                </a:solidFill>
                <a:latin typeface="Golos Text"/>
                <a:ea typeface="Golos Text"/>
                <a:cs typeface="Golos Text"/>
              </a:defRPr>
            </a:pPr>
            <a:r>
              <a:rPr sz="1425" b="0">
                <a:solidFill>
                  <a:srgbClr val="E5BB76"/>
                </a:solidFill>
                <a:latin typeface="Golos Text"/>
                <a:ea typeface="Golos Text"/>
                <a:cs typeface="Golos Text"/>
              </a:rPr>
              <a:t>Этап интеграции выбранной модели</a:t>
            </a:r>
          </a:p>
        </p:txBody>
      </p:sp>
      <p:sp>
        <p:nvSpPr>
          <p:cNvPr id="8" name="body">
            <a:extLst>
              <a:ext uri="{FF2B5EF4-FFF2-40B4-BE49-F238E27FC236}">
                <ns2:creationId id="{00E21FE7-83C9-4BCF-9DE1-D81DE4D82C70}"/>
              </a:ext>
            </a:extLst>
          </p:cNvPr>
          <p:cNvSpPr>
            <a:spLocks noGrp="1"/>
          </p:cNvSpPr>
          <p:nvPr/>
        </p:nvSpPr>
        <p:spPr>
          <a:xfrm>
            <a:off x="6591300" y="3819525"/>
            <a:ext cx="5029200" cy="1714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Поддержка команд и права доступа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Отправка через адаптер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Ответ устройства</a:t>
            </a:r>
          </a:p>
          <a:p>
            <a:pPr>
              <a:def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4F4EE"/>
                </a:solidFill>
                <a:latin typeface="Golos Text"/>
                <a:ea typeface="Golos Text"/>
                <a:cs typeface="Golos Text"/>
              </a:rPr>
              <a:t>Повторное чтение результата</a:t>
            </a:r>
          </a:p>
        </p:txBody>
      </p:sp>
      <p:sp>
        <p:nvSpPr>
          <p:cNvPr id="9" name="foot">
            <a:extLst>
              <a:ext uri="{FF2B5EF4-FFF2-40B4-BE49-F238E27FC236}">
                <ns2:creationId id="{4F18A95E-0CDB-4450-9838-09D69A4BC590}"/>
              </a:ext>
            </a:extLst>
          </p:cNvPr>
          <p:cNvSpPr>
            <a:spLocks noGrp="1"/>
          </p:cNvSpPr>
          <p:nvPr/>
        </p:nvSpPr>
        <p:spPr>
          <a:xfrm>
            <a:off x="590550" y="6200775"/>
            <a:ext cx="10829925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127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Приём сигнала и обратное управление — разные возможности. Проверяем каждую для выбранного прибора.</a:t>
            </a:r>
          </a:p>
        </p:txBody>
      </p:sp>
      <p:sp>
        <p:nvSpPr>
          <p:cNvPr id="10" name="page">
            <a:extLst>
              <a:ext uri="{FF2B5EF4-FFF2-40B4-BE49-F238E27FC236}">
                <ns2:creationId id="{025DB100-7A8A-4D81-B5C2-15331CC0F841}"/>
              </a:ext>
            </a:extLst>
          </p:cNvPr>
          <p:cNvSpPr>
            <a:spLocks noGrp="1"/>
          </p:cNvSpPr>
          <p:nvPr/>
        </p:nvSpPr>
        <p:spPr>
          <a:xfrm>
            <a:off x="11630025" y="6553200"/>
            <a:ext cx="304800" cy="190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def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defPPr>
          </a:lstStyle>
          <a:p>
            <a:pPr>
              <a:def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defRPr>
            </a:pPr>
            <a:r>
              <a:rPr sz="825" b="0">
                <a:solidFill>
                  <a:srgbClr val="A2B2BA"/>
                </a:solidFill>
                <a:latin typeface="Golos Text"/>
                <a:ea typeface="Golos Text"/>
                <a:cs typeface="Golos Text"/>
              </a:rPr>
              <a:t>21</a:t>
            </a:r>
          </a:p>
        </p:txBody>
      </p:sp>
    </p:spTree>
    <p:extLst>
      <p:ext uri="{BB962C8B-B14F-4D97-AF65-F5344CB8AC3E}">
        <ns3:creationId val="1289158618"/>
      </p:ext>
    </p:extLst>
  </p:cSld>
  <p:clrMapOvr>
    <a:masterClrMapping/>
  </p:clrMapOvr>
</p:sld>
</file>

<file path=ppt/slides/slide24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Границы учёта и период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71500" y="224790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Территория и услуга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71500" y="281940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Выбор территории задаёт границу расчёта.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71500" y="352425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Один период сравнения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571500" y="409575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Показания сравниваются за один интервал.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571500" y="480060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Подача, потребление, расхождение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571500" y="537210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Каждый итог раскрывается до своего источника.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1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05</a:t>
            </a:r>
          </a:p>
        </p:txBody>
      </p:sp>
      <p:pic>
        <p:nvPicPr>
          <p:cNvPr id="99" name="Рисунок 9">
            <a:extLst>
              <a:ext uri="{FF2B5EF4-FFF2-40B4-BE49-F238E27FC236}">
                <ns2:creationId id="{A330ED80-5A2B-435A-A348-E1814E5F43E3}"/>
              </a:ext>
            </a:extLst>
          </p:cNvPr>
          <p:cNvPicPr>
            <a:picLocks noChangeAspect="1"/>
          </p:cNvPicPr>
          <p:nvPr/>
        </p:nvPicPr>
        <p:blipFill>
          <a:blip r:embed="rIdLongImage"/>
          <a:stretch/>
        </p:blipFill>
        <p:spPr>
          <a:xfrm>
            <a:off x="5800725" y="2266950"/>
            <a:ext cx="5829300" cy="3886200"/>
          </a:xfrm>
          <a:prstGeom prst="rect">
            <a:avLst/>
          </a:prstGeom>
        </p:spPr>
      </p:pic>
    </p:spTree>
    <p:extLst>
      <p:ext uri="{BB962C8B-B14F-4D97-AF65-F5344CB8AC3E}">
        <ns4:creationId val="551463582"/>
      </p:ext>
    </p:extLst>
  </p:cSld>
  <p:clrMapOvr>
    <a:masterClrMapping/>
  </p:clrMapOvr>
</p:sld>
</file>

<file path=ppt/slides/slide25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Прибор, архив и качество данных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71500" y="224790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Паспорт и адрес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71500" y="281940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Серийный номер связывает паспорт и измерения.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71500" y="352425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Накопленный регистр ≠ расход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571500" y="409575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Расход рассчитывается по сопоставимым показаниям.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571500" y="480060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Пропуск связи ≠ ноль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571500" y="537210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Поздний архив относится к своему периоду.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1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07</a:t>
            </a:r>
          </a:p>
        </p:txBody>
      </p:sp>
      <p:pic>
        <p:nvPicPr>
          <p:cNvPr id="99" name="Рисунок 9">
            <a:extLst>
              <a:ext uri="{FF2B5EF4-FFF2-40B4-BE49-F238E27FC236}">
                <ns2:creationId id="{A330ED80-5A2B-435A-A348-E1814E5F43E3}"/>
              </a:ext>
            </a:extLst>
          </p:cNvPr>
          <p:cNvPicPr>
            <a:picLocks noChangeAspect="1"/>
          </p:cNvPicPr>
          <p:nvPr/>
        </p:nvPicPr>
        <p:blipFill>
          <a:blip r:embed="rIdLongImage"/>
          <a:stretch/>
        </p:blipFill>
        <p:spPr>
          <a:xfrm>
            <a:off x="5917311" y="2266950"/>
            <a:ext cx="5596128" cy="3886200"/>
          </a:xfrm>
          <a:prstGeom prst="rect">
            <a:avLst/>
          </a:prstGeom>
        </p:spPr>
      </p:pic>
    </p:spTree>
    <p:extLst>
      <p:ext uri="{BB962C8B-B14F-4D97-AF65-F5344CB8AC3E}">
        <ns4:creationId val="551463582"/>
      </p:ext>
    </p:extLst>
  </p:cSld>
  <p:clrMapOvr>
    <a:masterClrMapping/>
  </p:clrMapOvr>
</p:sld>
</file>

<file path=ppt/slides/slide26.xml><?xml version="1.0" encoding="utf-8"?>
<p:sld xmlns:a="http://schemas.openxmlformats.org/drawingml/2006/main" xmlns:ns2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Что происходит с входящим пакетом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5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01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5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Идентификатор, время, единица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5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У каждого источника собственный адрес и ключ.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436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02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36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Дубли и противоречия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436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Повтор не создаёт второе измерение.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817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03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17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Проверка формата и реальный приём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817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Конфликт значения требует отдельной проверки.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4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10</a:t>
            </a:r>
          </a:p>
        </p:txBody>
      </p:sp>
    </p:spTree>
    <p:extLst>
      <p:ext uri="{BB962C8B-B14F-4D97-AF65-F5344CB8AC3E}">
        <ns2:creationId val="551463582"/>
      </p:ext>
    </p:extLst>
  </p:cSld>
  <p:clrMapOvr>
    <a:masterClrMapping/>
  </p:clrMapOvr>
</p:sld>
</file>

<file path=ppt/slides/slide27.xml><?xml version="1.0" encoding="utf-8"?>
<p:sld xmlns:a="http://schemas.openxmlformats.org/drawingml/2006/main" xmlns:ns2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Счётчики, датчики и шлюзы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5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01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5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HTTPS — приём данных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5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Прибор или шлюз передаёт согласованный JSON.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436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02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36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MQTT и Modbus — через шлюз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436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Постоянный опрос требует отдельного процесса.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817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03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17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Давление: значение и качество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817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Для датчика нужны диапазон, единица и качество.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4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11</a:t>
            </a:r>
          </a:p>
        </p:txBody>
      </p:sp>
    </p:spTree>
    <p:extLst>
      <p:ext uri="{BB962C8B-B14F-4D97-AF65-F5344CB8AC3E}">
        <ns2:creationId val="551463582"/>
      </p:ext>
    </p:extLst>
  </p:cSld>
  <p:clrMapOvr>
    <a:masterClrMapping/>
  </p:clrMapOvr>
</p:sld>
</file>

<file path=ppt/slides/slide28.xml><?xml version="1.0" encoding="utf-8"?>
<p:sld xmlns:a="http://schemas.openxmlformats.org/drawingml/2006/main" xmlns:ns2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Баланс и основание проверки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5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01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5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Одинаковые интервалы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5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444,115 м³ подано за учебный период.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436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02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36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Проверка полноты и единиц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436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284,750 м³ учтено в той же границе.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817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03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17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Небаланс — повод разобраться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817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159,365 м³ — основание для инженерной проверки.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4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13</a:t>
            </a:r>
          </a:p>
        </p:txBody>
      </p:sp>
    </p:spTree>
    <p:extLst>
      <p:ext uri="{BB962C8B-B14F-4D97-AF65-F5344CB8AC3E}">
        <ns2:creationId val="551463582"/>
      </p:ext>
    </p:extLst>
  </p:cSld>
  <p:clrMapOvr>
    <a:masterClrMapping/>
  </p:clrMapOvr>
</p:sld>
</file>

<file path=ppt/slides/slide29.xml><?xml version="1.0" encoding="utf-8"?>
<p:sld xmlns:a="http://schemas.openxmlformats.org/drawingml/2006/main" xmlns:ns2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Поручение и независимая приёмка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5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01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5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Основание и исполнитель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5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Задание связывает адрес, причину и исполнителя.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436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02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36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История действий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436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Сохранение задания не равно доставке сообщения.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817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03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17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Доставка проверяется отдельно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817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Результат проверяется отдельно от выполнения.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4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24</a:t>
            </a:r>
          </a:p>
        </p:txBody>
      </p:sp>
    </p:spTree>
    <p:extLst>
      <p:ext uri="{BB962C8B-B14F-4D97-AF65-F5344CB8AC3E}">
        <ns2:creationId val="551463582"/>
      </p:ext>
    </p:extLst>
  </p:cSld>
  <p:clrMapOvr>
    <a:masterClrMapping/>
  </p:clrMapOvr>
</p:sld>
</file>

<file path=ppt/slides/slide30.xml><?xml version="1.0" encoding="utf-8"?>
<p:sld xmlns:a="http://schemas.openxmlformats.org/drawingml/2006/main" xmlns:ns2="http://schemas.microsoft.com/office/powerpoint/2010/main" xmlns:p="http://schemas.openxmlformats.org/presentationml/2006/main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Отчёты, доступ и восстановление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5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01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5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CSV, XLSX и PDF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5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Табличные выгрузки и адресные отчёты.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436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02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436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Роль, территория, услуга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436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Полная изоляция организаций ещё не завершена.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8172450" y="2381250"/>
            <a:ext cx="3429000" cy="5238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400" b="1">
                <a:solidFill>
                  <a:srgbClr val="65DECA"/>
                </a:solidFill>
                <a:latin typeface="Manrope"/>
                <a:cs typeface="Manrope"/>
              </a:rPr>
              <a:t>03</a:t>
            </a:r>
          </a:p>
        </p:txBody>
      </p:sp>
      <p:sp>
        <p:nvSpPr>
          <p:cNvPr id="11" name="body"/>
          <p:cNvSpPr txBox="1"/>
          <p:nvPr/>
        </p:nvSpPr>
        <p:spPr>
          <a:xfrm>
            <a:off x="8172450" y="3095625"/>
            <a:ext cx="3429000" cy="100012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325" b="1">
                <a:solidFill>
                  <a:srgbClr val="EDF5F3"/>
                </a:solidFill>
                <a:latin typeface="Manrope"/>
                <a:cs typeface="Manrope"/>
              </a:rPr>
              <a:t>Резерв и восстановление</a:t>
            </a:r>
          </a:p>
        </p:txBody>
      </p:sp>
      <p:sp>
        <p:nvSpPr>
          <p:cNvPr id="12" name="body"/>
          <p:cNvSpPr txBox="1"/>
          <p:nvPr/>
        </p:nvSpPr>
        <p:spPr>
          <a:xfrm>
            <a:off x="8172450" y="4333875"/>
            <a:ext cx="3429000" cy="12382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725" b="0">
                <a:solidFill>
                  <a:srgbClr val="EDF5F3"/>
                </a:solidFill>
                <a:latin typeface="Golos Text"/>
                <a:cs typeface="Golos Text"/>
              </a:rPr>
              <a:t>Проверено восстановление в схеме того же Neon.</a:t>
            </a:r>
          </a:p>
        </p:txBody>
      </p:sp>
      <p:sp>
        <p:nvSpPr>
          <p:cNvPr id="13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4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23</a:t>
            </a:r>
          </a:p>
        </p:txBody>
      </p:sp>
    </p:spTree>
    <p:extLst>
      <p:ext uri="{BB962C8B-B14F-4D97-AF65-F5344CB8AC3E}">
        <ns2:creationId val="551463582"/>
      </p:ext>
    </p:extLst>
  </p:cSld>
  <p:clrMapOvr>
    <a:masterClrMapping/>
  </p:clrMapOvr>
</p:sld>
</file>

<file path=ppt/slides/slide31.xml><?xml version="1.0" encoding="utf-8"?>
<p:sld xmlns:a="http://schemas.openxmlformats.org/drawingml/2006/main" xmlns:ns2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101A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rand"/>
          <p:cNvSpPr txBox="1"/>
          <p:nvPr/>
        </p:nvSpPr>
        <p:spPr>
          <a:xfrm>
            <a:off x="533400" y="342900"/>
            <a:ext cx="8572500" cy="285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275" b="1">
                <a:solidFill>
                  <a:srgbClr val="65DECA"/>
                </a:solidFill>
                <a:latin typeface="Manrope"/>
                <a:cs typeface="Manrope"/>
              </a:rPr>
              <a:t>PACTIQO / METERING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533400" y="914400"/>
            <a:ext cx="11049000" cy="10477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3225" b="1">
                <a:solidFill>
                  <a:srgbClr val="EDF5F3"/>
                </a:solidFill>
                <a:latin typeface="Manrope"/>
                <a:cs typeface="Manrope"/>
              </a:rPr>
              <a:t>Газ: топология, баланс и давление</a:t>
            </a:r>
          </a:p>
        </p:txBody>
      </p:sp>
      <p:sp>
        <p:nvSpPr>
          <p:cNvPr id="4" name="body"/>
          <p:cNvSpPr txBox="1"/>
          <p:nvPr/>
        </p:nvSpPr>
        <p:spPr>
          <a:xfrm>
            <a:off x="571500" y="224790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Распределитель → ввод → абонент</a:t>
            </a:r>
          </a:p>
        </p:txBody>
      </p:sp>
      <p:sp>
        <p:nvSpPr>
          <p:cNvPr id="5" name="body"/>
          <p:cNvSpPr txBox="1"/>
          <p:nvPr/>
        </p:nvSpPr>
        <p:spPr>
          <a:xfrm>
            <a:off x="571500" y="281940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Вводы повторно не складываются с абонентами.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571500" y="352425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Единая база объёма</a:t>
            </a:r>
          </a:p>
        </p:txBody>
      </p:sp>
      <p:sp>
        <p:nvSpPr>
          <p:cNvPr id="7" name="body"/>
          <p:cNvSpPr txBox="1"/>
          <p:nvPr/>
        </p:nvSpPr>
        <p:spPr>
          <a:xfrm>
            <a:off x="571500" y="409575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Сверяются интервалы и условия объёма.</a:t>
            </a:r>
          </a:p>
        </p:txBody>
      </p:sp>
      <p:sp>
        <p:nvSpPr>
          <p:cNvPr id="8" name="body"/>
          <p:cNvSpPr txBox="1"/>
          <p:nvPr/>
        </p:nvSpPr>
        <p:spPr>
          <a:xfrm>
            <a:off x="571500" y="4800600"/>
            <a:ext cx="4953000" cy="5715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2025" b="1">
                <a:solidFill>
                  <a:srgbClr val="65DECA"/>
                </a:solidFill>
                <a:latin typeface="Manrope"/>
                <a:cs typeface="Manrope"/>
              </a:rPr>
              <a:t>Давление отдельным каналом</a:t>
            </a:r>
          </a:p>
        </p:txBody>
      </p:sp>
      <p:sp>
        <p:nvSpPr>
          <p:cNvPr id="9" name="body"/>
          <p:cNvSpPr txBox="1"/>
          <p:nvPr/>
        </p:nvSpPr>
        <p:spPr>
          <a:xfrm>
            <a:off x="571500" y="5372100"/>
            <a:ext cx="4905375" cy="64770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575" b="0">
                <a:solidFill>
                  <a:srgbClr val="EDF5F3"/>
                </a:solidFill>
                <a:latin typeface="Golos Text"/>
                <a:cs typeface="Golos Text"/>
              </a:rPr>
              <a:t>Физический газовый прибор ещё не принят.</a:t>
            </a:r>
          </a:p>
        </p:txBody>
      </p:sp>
      <p:sp>
        <p:nvSpPr>
          <p:cNvPr id="10" name="body"/>
          <p:cNvSpPr txBox="1"/>
          <p:nvPr/>
        </p:nvSpPr>
        <p:spPr>
          <a:xfrm>
            <a:off x="552450" y="6343650"/>
            <a:ext cx="10763250" cy="333375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1050" b="0">
                <a:solidFill>
                  <a:srgbClr val="A6BCC3"/>
                </a:solidFill>
                <a:latin typeface="Golos Text"/>
                <a:cs typeface="Golos Text"/>
              </a:rPr>
              <a:t>Версия 19.10.2026 · демонстрационный сценарий; данные и промышленная приёмка проверяются отдельно.</a:t>
            </a:r>
          </a:p>
        </p:txBody>
      </p:sp>
      <p:sp>
        <p:nvSpPr>
          <p:cNvPr id="11" name="page"/>
          <p:cNvSpPr txBox="1"/>
          <p:nvPr/>
        </p:nvSpPr>
        <p:spPr>
          <a:xfrm>
            <a:off x="11620500" y="6553200"/>
            <a:ext cx="361950" cy="209550"/>
          </a:xfrm>
          <a:noFill/>
          <a:prstGeom prst="rect">
            <a:avLst/>
          </a:prstGeom>
          <a:ln>
            <a:noFill/>
          </a:ln>
        </p:spPr>
        <p:txBody>
          <a:bodyPr wrap="square" lIns="0" rIns="0" tIns="0" bIns="0"/>
          <a:lstStyle/>
          <a:p>
            <a:r>
              <a:rPr lang="ru-RU" sz="825" b="0">
                <a:solidFill>
                  <a:srgbClr val="A6BCC3"/>
                </a:solidFill>
                <a:latin typeface="Golos Text"/>
                <a:cs typeface="Golos Text"/>
              </a:rPr>
              <a:t>16</a:t>
            </a:r>
          </a:p>
        </p:txBody>
      </p:sp>
      <p:pic>
        <p:nvPicPr>
          <p:cNvPr id="99" name="Рисунок 9">
            <a:extLst>
              <a:ext uri="{FF2B5EF4-FFF2-40B4-BE49-F238E27FC236}">
                <ns2:creationId id="{A330ED80-5A2B-435A-A348-E1814E5F43E3}"/>
              </a:ext>
            </a:extLst>
          </p:cNvPr>
          <p:cNvPicPr>
            <a:picLocks noChangeAspect="1"/>
          </p:cNvPicPr>
          <p:nvPr/>
        </p:nvPicPr>
        <p:blipFill>
          <a:blip r:embed="rIdLongImage"/>
          <a:stretch/>
        </p:blipFill>
        <p:spPr>
          <a:xfrm>
            <a:off x="5917311" y="2266950"/>
            <a:ext cx="5596128" cy="3886200"/>
          </a:xfrm>
          <a:prstGeom prst="rect">
            <a:avLst/>
          </a:prstGeom>
        </p:spPr>
      </p:pic>
    </p:spTree>
    <p:extLst>
      <p:ext uri="{BB962C8B-B14F-4D97-AF65-F5344CB8AC3E}">
        <ns4:creationId val="55146358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2024</Words>
  <Application>Microsoft Office PowerPoint</Application>
  <DocSecurity>0</DocSecurity>
  <PresentationFormat>Широкоэкранный</PresentationFormat>
  <Paragraphs>343</Paragraphs>
  <Slides>23</Slides>
  <Notes>23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Aptos</vt:lpstr>
      <vt:lpstr>Golos Text</vt:lpstr>
      <vt:lpstr>Manrope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Маркет</cp:lastModifiedBy>
  <cp:revision>1</cp:revision>
  <dcterms:created xsi:type="dcterms:W3CDTF">2026-10-11T19:43:37Z</dcterms:created>
  <dcterms:modified xsi:type="dcterms:W3CDTF">2026-10-19T14:03:08Z</dcterms:modified>
</cp:coreProperties>
</file>